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0"/>
  </p:notesMasterIdLst>
  <p:handoutMasterIdLst>
    <p:handoutMasterId r:id="rId31"/>
  </p:handoutMasterIdLst>
  <p:sldIdLst>
    <p:sldId id="1779" r:id="rId7"/>
    <p:sldId id="1792" r:id="rId8"/>
    <p:sldId id="1811" r:id="rId9"/>
    <p:sldId id="1812" r:id="rId10"/>
    <p:sldId id="1795" r:id="rId11"/>
    <p:sldId id="1813" r:id="rId12"/>
    <p:sldId id="1814" r:id="rId13"/>
    <p:sldId id="1815" r:id="rId14"/>
    <p:sldId id="1816" r:id="rId15"/>
    <p:sldId id="1817" r:id="rId16"/>
    <p:sldId id="428" r:id="rId17"/>
    <p:sldId id="1718" r:id="rId18"/>
    <p:sldId id="1828" r:id="rId19"/>
    <p:sldId id="1818" r:id="rId20"/>
    <p:sldId id="1819" r:id="rId21"/>
    <p:sldId id="1820" r:id="rId22"/>
    <p:sldId id="1821" r:id="rId23"/>
    <p:sldId id="1822" r:id="rId24"/>
    <p:sldId id="1823" r:id="rId25"/>
    <p:sldId id="1824" r:id="rId26"/>
    <p:sldId id="1825" r:id="rId27"/>
    <p:sldId id="1827" r:id="rId28"/>
    <p:sldId id="680" r:id="rId29"/>
  </p:sldIdLst>
  <p:sldSz cx="12196763" cy="6858000"/>
  <p:notesSz cx="6805613" cy="9939338"/>
  <p:custDataLst>
    <p:tags r:id="rId32"/>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20" autoAdjust="0"/>
    <p:restoredTop sz="96223" autoAdjust="0"/>
  </p:normalViewPr>
  <p:slideViewPr>
    <p:cSldViewPr showGuides="1">
      <p:cViewPr varScale="1">
        <p:scale>
          <a:sx n="117" d="100"/>
          <a:sy n="117" d="100"/>
        </p:scale>
        <p:origin x="520"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2023/1/24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删除极速</a:t>
            </a:r>
          </a:p>
        </p:txBody>
      </p:sp>
    </p:spTree>
    <p:extLst>
      <p:ext uri="{BB962C8B-B14F-4D97-AF65-F5344CB8AC3E}">
        <p14:creationId xmlns:p14="http://schemas.microsoft.com/office/powerpoint/2010/main" val="1343651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1/24/23 11:09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820433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1/24/23 11:09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221988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23</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23</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grpSp>
        <p:nvGrpSpPr>
          <p:cNvPr id="4" name="组合 3"/>
          <p:cNvGrpSpPr/>
          <p:nvPr userDrawn="1"/>
        </p:nvGrpSpPr>
        <p:grpSpPr>
          <a:xfrm>
            <a:off x="10535338" y="0"/>
            <a:ext cx="1263337" cy="1288491"/>
            <a:chOff x="2428450" y="4145550"/>
            <a:chExt cx="6160378" cy="5335671"/>
          </a:xfrm>
        </p:grpSpPr>
        <p:pic>
          <p:nvPicPr>
            <p:cNvPr id="5" name="图片 4"/>
            <p:cNvPicPr>
              <a:picLocks noChangeAspect="1"/>
            </p:cNvPicPr>
            <p:nvPr/>
          </p:nvPicPr>
          <p:blipFill>
            <a:blip r:embed="rId2"/>
            <a:stretch>
              <a:fillRect/>
            </a:stretch>
          </p:blipFill>
          <p:spPr>
            <a:xfrm>
              <a:off x="2498273" y="4145550"/>
              <a:ext cx="6090555" cy="5335671"/>
            </a:xfrm>
            <a:prstGeom prst="rect">
              <a:avLst/>
            </a:prstGeom>
          </p:spPr>
        </p:pic>
        <p:sp>
          <p:nvSpPr>
            <p:cNvPr id="6" name="文本框 5"/>
            <p:cNvSpPr txBox="1"/>
            <p:nvPr/>
          </p:nvSpPr>
          <p:spPr>
            <a:xfrm>
              <a:off x="2428450" y="7500760"/>
              <a:ext cx="5568916" cy="1489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410766"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FFFFFF"/>
                  </a:solidFill>
                  <a:effectLst/>
                  <a:uFillTx/>
                  <a:latin typeface="微软雅黑" panose="020B0503020204020204" pitchFamily="34" charset="-122"/>
                  <a:ea typeface="微软雅黑" panose="020B0503020204020204" pitchFamily="34" charset="-122"/>
                  <a:cs typeface="Helvetica Neue"/>
                  <a:sym typeface="Helvetica Neue"/>
                </a:rPr>
                <a:t>MindSpore</a:t>
              </a:r>
              <a:endParaRPr kumimoji="0" lang="zh-CN" altLang="en-US" sz="1400" b="1" i="0" u="none" strike="noStrike" cap="none" spc="0" normalizeH="0" baseline="0" dirty="0">
                <a:ln>
                  <a:noFill/>
                </a:ln>
                <a:solidFill>
                  <a:srgbClr val="FFFFFF"/>
                </a:solidFill>
                <a:effectLst/>
                <a:uFillTx/>
                <a:latin typeface="微软雅黑" panose="020B0503020204020204" pitchFamily="34" charset="-122"/>
                <a:ea typeface="微软雅黑" panose="020B0503020204020204" pitchFamily="34" charset="-122"/>
                <a:cs typeface="Helvetica Neue"/>
                <a:sym typeface="Helvetica Neue"/>
              </a:endParaRPr>
            </a:p>
          </p:txBody>
        </p:sp>
      </p:grpSp>
      <p:sp>
        <p:nvSpPr>
          <p:cNvPr id="2" name="标题 1"/>
          <p:cNvSpPr>
            <a:spLocks noGrp="1"/>
          </p:cNvSpPr>
          <p:nvPr>
            <p:ph type="ctrTitle" hasCustomPrompt="1"/>
          </p:nvPr>
        </p:nvSpPr>
        <p:spPr>
          <a:xfrm>
            <a:off x="517656" y="165101"/>
            <a:ext cx="11161453" cy="888187"/>
          </a:xfrm>
          <a:prstGeom prst="rect">
            <a:avLst/>
          </a:prstGeom>
        </p:spPr>
        <p:txBody>
          <a:bodyPr>
            <a:noAutofit/>
          </a:bodyPr>
          <a:lstStyle>
            <a:lvl1pPr marL="0" marR="0" indent="0" algn="l" defTabSz="1219139" rtl="0" eaLnBrk="1" fontAlgn="auto" latinLnBrk="0" hangingPunct="1">
              <a:lnSpc>
                <a:spcPct val="100000"/>
              </a:lnSpc>
              <a:spcBef>
                <a:spcPct val="0"/>
              </a:spcBef>
              <a:spcAft>
                <a:spcPts val="0"/>
              </a:spcAft>
              <a:buClrTx/>
              <a:buSzTx/>
              <a:buFontTx/>
              <a:buNone/>
              <a:tabLst/>
              <a:defRPr sz="3599" b="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1"/>
            <a:ext cx="11161453" cy="5031593"/>
          </a:xfrm>
          <a:prstGeom prst="rect">
            <a:avLst/>
          </a:prstGeom>
        </p:spPr>
        <p:txBody>
          <a:bodyPr>
            <a:normAutofit/>
          </a:bodyPr>
          <a:lstStyle>
            <a:lvl1pPr marL="0" marR="0" indent="0" algn="l" defTabSz="1219139"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latin typeface="微软雅黑" panose="020B0503020204020204" pitchFamily="34" charset="-122"/>
                <a:ea typeface="微软雅黑" panose="020B0503020204020204" pitchFamily="34" charset="-122"/>
              </a:defRPr>
            </a:lvl1pPr>
            <a:lvl2pPr marL="609570" indent="0" algn="ctr">
              <a:buNone/>
              <a:defRPr>
                <a:solidFill>
                  <a:schemeClr val="tx1">
                    <a:tint val="75000"/>
                  </a:schemeClr>
                </a:solidFill>
              </a:defRPr>
            </a:lvl2pPr>
            <a:lvl3pPr marL="1219139" indent="0" algn="ctr">
              <a:buNone/>
              <a:defRPr>
                <a:solidFill>
                  <a:schemeClr val="tx1">
                    <a:tint val="75000"/>
                  </a:schemeClr>
                </a:solidFill>
              </a:defRPr>
            </a:lvl3pPr>
            <a:lvl4pPr marL="1828709" indent="0" algn="ctr">
              <a:buNone/>
              <a:defRPr>
                <a:solidFill>
                  <a:schemeClr val="tx1">
                    <a:tint val="75000"/>
                  </a:schemeClr>
                </a:solidFill>
              </a:defRPr>
            </a:lvl4pPr>
            <a:lvl5pPr marL="2438279"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6" indent="0" algn="ctr">
              <a:buNone/>
              <a:defRPr>
                <a:solidFill>
                  <a:schemeClr val="tx1">
                    <a:tint val="75000"/>
                  </a:schemeClr>
                </a:solidFill>
              </a:defRPr>
            </a:lvl8pPr>
            <a:lvl9pPr marL="4876556" indent="0" algn="ctr">
              <a:buNone/>
              <a:defRPr>
                <a:solidFill>
                  <a:schemeClr val="tx1">
                    <a:tint val="75000"/>
                  </a:schemeClr>
                </a:solidFill>
              </a:defRPr>
            </a:lvl9pPr>
          </a:lstStyle>
          <a:p>
            <a:r>
              <a:rPr lang="en-US" altLang="zh-CN" dirty="0"/>
              <a:t>Copy text in Arial Regular 20 - 32 point </a:t>
            </a:r>
          </a:p>
        </p:txBody>
      </p:sp>
    </p:spTree>
    <p:extLst>
      <p:ext uri="{BB962C8B-B14F-4D97-AF65-F5344CB8AC3E}">
        <p14:creationId xmlns:p14="http://schemas.microsoft.com/office/powerpoint/2010/main" val="3604604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hyperlink" Target="http://www.mindspore.cn/"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8.pn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 id="2147483919" r:id="rId4"/>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hyperlink" Target="https://cs.github.com/microsoft/onnxruntime/blob/175acf08f470db0bb2e4b8eefe55cdeb87c8b132/include/onnxruntime/core/session/onnxruntime_session_options_config_keys.h?q=kOrtSessionOptionsEnableGeluApproximation#L52"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8729745"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推理系统</a:t>
            </a:r>
            <a:r>
              <a:rPr lang="zh-CN" altLang="en-US" sz="4000" dirty="0">
                <a:solidFill>
                  <a:schemeClr val="bg1"/>
                </a:solidFill>
                <a:latin typeface="Microsoft YaHei" panose="020B0503020204020204" pitchFamily="34" charset="-122"/>
                <a:ea typeface="Microsoft YaHei" panose="020B0503020204020204" pitchFamily="34" charset="-122"/>
              </a:rPr>
              <a:t>系列模型转换与优化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770485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计算图优化</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6337335-B12F-3549-9022-B65B40342C1C}"/>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0416D469-E246-2B4B-A55F-073F22A8417D}"/>
              </a:ext>
            </a:extLst>
          </p:cNvPr>
          <p:cNvSpPr>
            <a:spLocks noGrp="1"/>
          </p:cNvSpPr>
          <p:nvPr>
            <p:ph sz="half" idx="1"/>
          </p:nvPr>
        </p:nvSpPr>
        <p:spPr/>
        <p:txBody>
          <a:bodyPr/>
          <a:lstStyle/>
          <a:p>
            <a:endParaRPr lang="zh-CN" altLang="en-US"/>
          </a:p>
        </p:txBody>
      </p:sp>
      <p:pic>
        <p:nvPicPr>
          <p:cNvPr id="7" name="图片 6">
            <a:extLst>
              <a:ext uri="{FF2B5EF4-FFF2-40B4-BE49-F238E27FC236}">
                <a16:creationId xmlns:a16="http://schemas.microsoft.com/office/drawing/2014/main" id="{C66856C7-2D10-E44A-9F6C-D1FF2B2B4776}"/>
              </a:ext>
            </a:extLst>
          </p:cNvPr>
          <p:cNvPicPr>
            <a:picLocks noChangeAspect="1"/>
          </p:cNvPicPr>
          <p:nvPr/>
        </p:nvPicPr>
        <p:blipFill>
          <a:blip r:embed="rId2"/>
          <a:stretch>
            <a:fillRect/>
          </a:stretch>
        </p:blipFill>
        <p:spPr>
          <a:xfrm>
            <a:off x="2669381" y="1988198"/>
            <a:ext cx="6858000" cy="3467100"/>
          </a:xfrm>
          <a:prstGeom prst="rect">
            <a:avLst/>
          </a:prstGeom>
        </p:spPr>
      </p:pic>
    </p:spTree>
    <p:extLst>
      <p:ext uri="{BB962C8B-B14F-4D97-AF65-F5344CB8AC3E}">
        <p14:creationId xmlns:p14="http://schemas.microsoft.com/office/powerpoint/2010/main" val="344383857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副标题 1"/>
          <p:cNvSpPr>
            <a:spLocks noGrp="1"/>
          </p:cNvSpPr>
          <p:nvPr>
            <p:ph type="subTitle" idx="1"/>
          </p:nvPr>
        </p:nvSpPr>
        <p:spPr>
          <a:xfrm>
            <a:off x="3992332" y="818745"/>
            <a:ext cx="4491581" cy="540000"/>
          </a:xfrm>
        </p:spPr>
        <p:txBody>
          <a:bodyPr lIns="0" tIns="0" rIns="0" bIns="0" anchor="t">
            <a:normAutofit/>
          </a:bodyPr>
          <a:lstStyle/>
          <a:p>
            <a:pPr defTabSz="1187382">
              <a:lnSpc>
                <a:spcPts val="3427"/>
              </a:lnSpc>
            </a:pPr>
            <a:r>
              <a:rPr lang="zh-CN" altLang="en-US" sz="2700" dirty="0">
                <a:solidFill>
                  <a:srgbClr val="CFAB67"/>
                </a:solidFill>
              </a:rPr>
              <a:t>图优化，大幅缩减冗余计算</a:t>
            </a:r>
          </a:p>
        </p:txBody>
      </p:sp>
      <p:cxnSp>
        <p:nvCxnSpPr>
          <p:cNvPr id="41" name="直接连接符 40"/>
          <p:cNvCxnSpPr/>
          <p:nvPr/>
        </p:nvCxnSpPr>
        <p:spPr bwMode="auto">
          <a:xfrm>
            <a:off x="6390977" y="3838840"/>
            <a:ext cx="0" cy="0"/>
          </a:xfrm>
          <a:prstGeom prst="line">
            <a:avLst/>
          </a:prstGeom>
          <a:noFill/>
          <a:ln w="9525" cap="flat" cmpd="sng" algn="ctr">
            <a:noFill/>
            <a:prstDash val="solid"/>
            <a:round/>
            <a:headEnd type="none" w="med" len="med"/>
            <a:tailEnd type="none" w="med" len="med"/>
          </a:ln>
          <a:effectLst/>
        </p:spPr>
      </p:cxnSp>
      <p:grpSp>
        <p:nvGrpSpPr>
          <p:cNvPr id="51" name="组合 50"/>
          <p:cNvGrpSpPr/>
          <p:nvPr/>
        </p:nvGrpSpPr>
        <p:grpSpPr>
          <a:xfrm>
            <a:off x="236749" y="3036518"/>
            <a:ext cx="1786336" cy="1137178"/>
            <a:chOff x="966788" y="8215384"/>
            <a:chExt cx="4596080" cy="2346787"/>
          </a:xfrm>
        </p:grpSpPr>
        <p:sp>
          <p:nvSpPr>
            <p:cNvPr id="30" name="矩形 29"/>
            <p:cNvSpPr/>
            <p:nvPr/>
          </p:nvSpPr>
          <p:spPr bwMode="auto">
            <a:xfrm>
              <a:off x="966788" y="8215384"/>
              <a:ext cx="1871999" cy="565876"/>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conv</a:t>
              </a:r>
              <a:endParaRPr lang="zh-CN" altLang="en-US" sz="900" dirty="0">
                <a:latin typeface="微软雅黑" panose="020B0503020204020204" pitchFamily="34" charset="-122"/>
                <a:ea typeface="微软雅黑" panose="020B0503020204020204" pitchFamily="34" charset="-122"/>
              </a:endParaRPr>
            </a:p>
          </p:txBody>
        </p:sp>
        <p:sp>
          <p:nvSpPr>
            <p:cNvPr id="31" name="矩形 30"/>
            <p:cNvSpPr/>
            <p:nvPr/>
          </p:nvSpPr>
          <p:spPr bwMode="auto">
            <a:xfrm>
              <a:off x="966788" y="9998636"/>
              <a:ext cx="1871999" cy="563535"/>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activation</a:t>
              </a:r>
              <a:endParaRPr lang="zh-CN" altLang="en-US" sz="900" dirty="0">
                <a:latin typeface="微软雅黑" panose="020B0503020204020204" pitchFamily="34" charset="-122"/>
                <a:ea typeface="微软雅黑" panose="020B0503020204020204" pitchFamily="34" charset="-122"/>
              </a:endParaRPr>
            </a:p>
          </p:txBody>
        </p:sp>
        <p:cxnSp>
          <p:nvCxnSpPr>
            <p:cNvPr id="32" name="直接连接符 31"/>
            <p:cNvCxnSpPr>
              <a:stCxn id="30" idx="2"/>
              <a:endCxn id="30" idx="2"/>
            </p:cNvCxnSpPr>
            <p:nvPr/>
          </p:nvCxnSpPr>
          <p:spPr bwMode="auto">
            <a:xfrm>
              <a:off x="1902788" y="8781260"/>
              <a:ext cx="0" cy="0"/>
            </a:xfrm>
            <a:prstGeom prst="line">
              <a:avLst/>
            </a:prstGeom>
            <a:noFill/>
            <a:ln w="9525" cap="flat" cmpd="sng" algn="ctr">
              <a:noFill/>
              <a:prstDash val="solid"/>
              <a:round/>
              <a:headEnd type="none" w="med" len="med"/>
              <a:tailEnd type="none" w="med" len="med"/>
            </a:ln>
            <a:effectLst/>
          </p:spPr>
        </p:cxnSp>
        <p:cxnSp>
          <p:nvCxnSpPr>
            <p:cNvPr id="33" name="直接连接符 32"/>
            <p:cNvCxnSpPr>
              <a:stCxn id="30" idx="2"/>
              <a:endCxn id="34" idx="0"/>
            </p:cNvCxnSpPr>
            <p:nvPr/>
          </p:nvCxnSpPr>
          <p:spPr bwMode="auto">
            <a:xfrm>
              <a:off x="1902788" y="8781260"/>
              <a:ext cx="0" cy="301520"/>
            </a:xfrm>
            <a:prstGeom prst="line">
              <a:avLst/>
            </a:prstGeom>
            <a:ln w="19050">
              <a:solidFill>
                <a:srgbClr val="CFAB67"/>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4" name="矩形 33"/>
            <p:cNvSpPr/>
            <p:nvPr/>
          </p:nvSpPr>
          <p:spPr bwMode="auto">
            <a:xfrm>
              <a:off x="966788" y="9082780"/>
              <a:ext cx="1871999" cy="582926"/>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bn</a:t>
              </a:r>
              <a:endParaRPr lang="zh-CN" altLang="en-US" sz="900" dirty="0">
                <a:latin typeface="微软雅黑" panose="020B0503020204020204" pitchFamily="34" charset="-122"/>
                <a:ea typeface="微软雅黑" panose="020B0503020204020204" pitchFamily="34" charset="-122"/>
              </a:endParaRPr>
            </a:p>
          </p:txBody>
        </p:sp>
        <p:sp>
          <p:nvSpPr>
            <p:cNvPr id="35" name="矩形 34"/>
            <p:cNvSpPr/>
            <p:nvPr/>
          </p:nvSpPr>
          <p:spPr bwMode="auto">
            <a:xfrm>
              <a:off x="4069122" y="9101579"/>
              <a:ext cx="1493746" cy="54532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conv</a:t>
              </a:r>
              <a:endParaRPr lang="zh-CN" altLang="en-US" sz="900" dirty="0">
                <a:latin typeface="微软雅黑" panose="020B0503020204020204" pitchFamily="34" charset="-122"/>
                <a:ea typeface="微软雅黑" panose="020B0503020204020204" pitchFamily="34" charset="-122"/>
              </a:endParaRPr>
            </a:p>
          </p:txBody>
        </p:sp>
        <p:cxnSp>
          <p:nvCxnSpPr>
            <p:cNvPr id="36" name="直接连接符 35"/>
            <p:cNvCxnSpPr>
              <a:stCxn id="34" idx="2"/>
              <a:endCxn id="34" idx="2"/>
            </p:cNvCxnSpPr>
            <p:nvPr/>
          </p:nvCxnSpPr>
          <p:spPr bwMode="auto">
            <a:xfrm>
              <a:off x="1902788" y="9665706"/>
              <a:ext cx="0" cy="0"/>
            </a:xfrm>
            <a:prstGeom prst="line">
              <a:avLst/>
            </a:prstGeom>
            <a:noFill/>
            <a:ln w="9525" cap="flat" cmpd="sng" algn="ctr">
              <a:noFill/>
              <a:prstDash val="solid"/>
              <a:round/>
              <a:headEnd type="none" w="med" len="med"/>
              <a:tailEnd type="none" w="med" len="med"/>
            </a:ln>
            <a:effectLst/>
          </p:spPr>
        </p:cxnSp>
        <p:sp>
          <p:nvSpPr>
            <p:cNvPr id="37" name="下箭头 36"/>
            <p:cNvSpPr/>
            <p:nvPr/>
          </p:nvSpPr>
          <p:spPr bwMode="auto">
            <a:xfrm rot="16200000">
              <a:off x="3266149" y="8996801"/>
              <a:ext cx="362377" cy="820934"/>
            </a:xfrm>
            <a:prstGeom prst="downArrow">
              <a:avLst/>
            </a:prstGeom>
            <a:noFill/>
            <a:ln w="19050" cap="flat" cmpd="sng" algn="ctr">
              <a:solidFill>
                <a:srgbClr val="CFAB67"/>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buFont typeface="Wingdings" pitchFamily="2" charset="2"/>
                <a:buChar char="n"/>
                <a:defRPr/>
              </a:pPr>
              <a:endParaRPr lang="zh-CN" altLang="en-US" sz="900">
                <a:latin typeface="微软雅黑" panose="020B0503020204020204" pitchFamily="34" charset="-122"/>
                <a:ea typeface="微软雅黑" panose="020B0503020204020204" pitchFamily="34" charset="-122"/>
              </a:endParaRPr>
            </a:p>
          </p:txBody>
        </p:sp>
        <p:cxnSp>
          <p:nvCxnSpPr>
            <p:cNvPr id="42" name="直接连接符 41"/>
            <p:cNvCxnSpPr>
              <a:stCxn id="34" idx="2"/>
              <a:endCxn id="31" idx="0"/>
            </p:cNvCxnSpPr>
            <p:nvPr/>
          </p:nvCxnSpPr>
          <p:spPr bwMode="auto">
            <a:xfrm>
              <a:off x="1902788" y="9665706"/>
              <a:ext cx="0" cy="332930"/>
            </a:xfrm>
            <a:prstGeom prst="line">
              <a:avLst/>
            </a:prstGeom>
            <a:ln w="19050">
              <a:solidFill>
                <a:srgbClr val="CFAB67"/>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sp>
        <p:nvSpPr>
          <p:cNvPr id="50" name="矩形 49"/>
          <p:cNvSpPr/>
          <p:nvPr/>
        </p:nvSpPr>
        <p:spPr>
          <a:xfrm>
            <a:off x="161233" y="1766655"/>
            <a:ext cx="3998811" cy="1116075"/>
          </a:xfrm>
          <a:prstGeom prst="rect">
            <a:avLst/>
          </a:prstGeom>
        </p:spPr>
        <p:txBody>
          <a:bodyPr wrap="square">
            <a:spAutoFit/>
          </a:bodyPr>
          <a:lstStyle/>
          <a:p>
            <a:pPr lvl="0">
              <a:lnSpc>
                <a:spcPct val="150000"/>
              </a:lnSpc>
            </a:pPr>
            <a:r>
              <a:rPr lang="zh-CN" altLang="en-US" dirty="0">
                <a:solidFill>
                  <a:srgbClr val="CFAB67"/>
                </a:solidFill>
                <a:latin typeface="微软雅黑" panose="020B0503020204020204" pitchFamily="34" charset="-122"/>
                <a:ea typeface="微软雅黑" panose="020B0503020204020204" pitchFamily="34" charset="-122"/>
              </a:rPr>
              <a:t>算子融合</a:t>
            </a:r>
            <a:endParaRPr lang="en-US" altLang="zh-CN" dirty="0">
              <a:solidFill>
                <a:srgbClr val="CFAB67"/>
              </a:solidFill>
              <a:latin typeface="微软雅黑" panose="020B0503020204020204" pitchFamily="34" charset="-122"/>
              <a:ea typeface="微软雅黑" panose="020B0503020204020204" pitchFamily="34" charset="-122"/>
            </a:endParaRPr>
          </a:p>
          <a:p>
            <a:pPr lvl="0" algn="l">
              <a:lnSpc>
                <a:spcPct val="150000"/>
              </a:lnSpc>
            </a:pPr>
            <a:r>
              <a:rPr kumimoji="1" lang="zh-CN" altLang="en-US" sz="1400" dirty="0">
                <a:latin typeface="Microsoft YaHei" panose="020B0503020204020204" pitchFamily="34" charset="-122"/>
                <a:ea typeface="Microsoft YaHei" panose="020B0503020204020204" pitchFamily="34" charset="-122"/>
              </a:rPr>
              <a:t>支持多达</a:t>
            </a:r>
            <a:r>
              <a:rPr kumimoji="1" lang="en-US" altLang="zh-CN" sz="1400" dirty="0">
                <a:latin typeface="Microsoft YaHei" panose="020B0503020204020204" pitchFamily="34" charset="-122"/>
                <a:ea typeface="Microsoft YaHei" panose="020B0503020204020204" pitchFamily="34" charset="-122"/>
              </a:rPr>
              <a:t>20+</a:t>
            </a:r>
            <a:r>
              <a:rPr kumimoji="1" lang="zh-CN" altLang="en-US" sz="1400" dirty="0">
                <a:latin typeface="Microsoft YaHei" panose="020B0503020204020204" pitchFamily="34" charset="-122"/>
                <a:ea typeface="Microsoft YaHei" panose="020B0503020204020204" pitchFamily="34" charset="-122"/>
              </a:rPr>
              <a:t>常见的融合，减少内存读写和计算量</a:t>
            </a:r>
            <a:endParaRPr kumimoji="1" lang="en-US" altLang="zh-CN" sz="1400" dirty="0">
              <a:latin typeface="Microsoft YaHei" panose="020B0503020204020204" pitchFamily="34" charset="-122"/>
              <a:ea typeface="Microsoft YaHei" panose="020B0503020204020204" pitchFamily="34" charset="-122"/>
            </a:endParaRPr>
          </a:p>
        </p:txBody>
      </p:sp>
      <p:grpSp>
        <p:nvGrpSpPr>
          <p:cNvPr id="54" name="组合 53"/>
          <p:cNvGrpSpPr/>
          <p:nvPr/>
        </p:nvGrpSpPr>
        <p:grpSpPr>
          <a:xfrm>
            <a:off x="2181148" y="3029706"/>
            <a:ext cx="1941653" cy="1153549"/>
            <a:chOff x="966788" y="8215384"/>
            <a:chExt cx="4524146" cy="2346787"/>
          </a:xfrm>
        </p:grpSpPr>
        <p:sp>
          <p:nvSpPr>
            <p:cNvPr id="55" name="矩形 54"/>
            <p:cNvSpPr/>
            <p:nvPr/>
          </p:nvSpPr>
          <p:spPr bwMode="auto">
            <a:xfrm>
              <a:off x="966788" y="8215384"/>
              <a:ext cx="1871999" cy="565876"/>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mean</a:t>
              </a:r>
              <a:endParaRPr lang="zh-CN" altLang="en-US" sz="900" dirty="0">
                <a:latin typeface="微软雅黑" panose="020B0503020204020204" pitchFamily="34" charset="-122"/>
                <a:ea typeface="微软雅黑" panose="020B0503020204020204" pitchFamily="34" charset="-122"/>
              </a:endParaRPr>
            </a:p>
          </p:txBody>
        </p:sp>
        <p:sp>
          <p:nvSpPr>
            <p:cNvPr id="56" name="矩形 55"/>
            <p:cNvSpPr/>
            <p:nvPr/>
          </p:nvSpPr>
          <p:spPr bwMode="auto">
            <a:xfrm>
              <a:off x="966788" y="9998636"/>
              <a:ext cx="1871999" cy="563535"/>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a:t>
              </a:r>
              <a:endParaRPr lang="zh-CN" altLang="en-US" sz="900" dirty="0">
                <a:latin typeface="微软雅黑" panose="020B0503020204020204" pitchFamily="34" charset="-122"/>
                <a:ea typeface="微软雅黑" panose="020B0503020204020204" pitchFamily="34" charset="-122"/>
              </a:endParaRPr>
            </a:p>
          </p:txBody>
        </p:sp>
        <p:cxnSp>
          <p:nvCxnSpPr>
            <p:cNvPr id="57" name="直接连接符 56"/>
            <p:cNvCxnSpPr>
              <a:stCxn id="55" idx="2"/>
              <a:endCxn id="55" idx="2"/>
            </p:cNvCxnSpPr>
            <p:nvPr/>
          </p:nvCxnSpPr>
          <p:spPr bwMode="auto">
            <a:xfrm>
              <a:off x="1902788" y="8781260"/>
              <a:ext cx="0" cy="0"/>
            </a:xfrm>
            <a:prstGeom prst="line">
              <a:avLst/>
            </a:prstGeom>
            <a:noFill/>
            <a:ln w="9525" cap="flat" cmpd="sng" algn="ctr">
              <a:noFill/>
              <a:prstDash val="solid"/>
              <a:round/>
              <a:headEnd type="none" w="med" len="med"/>
              <a:tailEnd type="none" w="med" len="med"/>
            </a:ln>
            <a:effectLst/>
          </p:spPr>
        </p:cxnSp>
        <p:cxnSp>
          <p:nvCxnSpPr>
            <p:cNvPr id="58" name="直接连接符 57"/>
            <p:cNvCxnSpPr>
              <a:stCxn id="55" idx="2"/>
              <a:endCxn id="59" idx="0"/>
            </p:cNvCxnSpPr>
            <p:nvPr/>
          </p:nvCxnSpPr>
          <p:spPr bwMode="auto">
            <a:xfrm>
              <a:off x="1902788" y="8781260"/>
              <a:ext cx="0" cy="301520"/>
            </a:xfrm>
            <a:prstGeom prst="line">
              <a:avLst/>
            </a:prstGeom>
            <a:ln w="19050">
              <a:solidFill>
                <a:srgbClr val="CFAB67"/>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59" name="矩形 58"/>
            <p:cNvSpPr/>
            <p:nvPr/>
          </p:nvSpPr>
          <p:spPr bwMode="auto">
            <a:xfrm>
              <a:off x="966788" y="9082780"/>
              <a:ext cx="1871999" cy="582926"/>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add</a:t>
              </a:r>
              <a:endParaRPr lang="zh-CN" altLang="en-US" sz="900" dirty="0">
                <a:latin typeface="微软雅黑" panose="020B0503020204020204" pitchFamily="34" charset="-122"/>
                <a:ea typeface="微软雅黑" panose="020B0503020204020204" pitchFamily="34" charset="-122"/>
              </a:endParaRPr>
            </a:p>
          </p:txBody>
        </p:sp>
        <p:sp>
          <p:nvSpPr>
            <p:cNvPr id="60" name="矩形 59"/>
            <p:cNvSpPr/>
            <p:nvPr/>
          </p:nvSpPr>
          <p:spPr bwMode="auto">
            <a:xfrm>
              <a:off x="3856649" y="9147440"/>
              <a:ext cx="1634285" cy="469000"/>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err="1">
                  <a:latin typeface="微软雅黑" panose="020B0503020204020204" pitchFamily="34" charset="-122"/>
                  <a:ea typeface="微软雅黑" panose="020B0503020204020204" pitchFamily="34" charset="-122"/>
                </a:rPr>
                <a:t>layernorm</a:t>
              </a:r>
              <a:endParaRPr lang="zh-CN" altLang="en-US" sz="900" dirty="0">
                <a:latin typeface="微软雅黑" panose="020B0503020204020204" pitchFamily="34" charset="-122"/>
                <a:ea typeface="微软雅黑" panose="020B0503020204020204" pitchFamily="34" charset="-122"/>
              </a:endParaRPr>
            </a:p>
          </p:txBody>
        </p:sp>
        <p:cxnSp>
          <p:nvCxnSpPr>
            <p:cNvPr id="61" name="直接连接符 60"/>
            <p:cNvCxnSpPr>
              <a:stCxn id="59" idx="2"/>
              <a:endCxn id="59" idx="2"/>
            </p:cNvCxnSpPr>
            <p:nvPr/>
          </p:nvCxnSpPr>
          <p:spPr bwMode="auto">
            <a:xfrm>
              <a:off x="1902788" y="9665706"/>
              <a:ext cx="0" cy="0"/>
            </a:xfrm>
            <a:prstGeom prst="line">
              <a:avLst/>
            </a:prstGeom>
            <a:noFill/>
            <a:ln w="9525" cap="flat" cmpd="sng" algn="ctr">
              <a:noFill/>
              <a:prstDash val="solid"/>
              <a:round/>
              <a:headEnd type="none" w="med" len="med"/>
              <a:tailEnd type="none" w="med" len="med"/>
            </a:ln>
            <a:effectLst/>
          </p:spPr>
        </p:cxnSp>
        <p:sp>
          <p:nvSpPr>
            <p:cNvPr id="62" name="下箭头 61"/>
            <p:cNvSpPr/>
            <p:nvPr/>
          </p:nvSpPr>
          <p:spPr bwMode="auto">
            <a:xfrm rot="16200000">
              <a:off x="3220873" y="9042080"/>
              <a:ext cx="356747" cy="724750"/>
            </a:xfrm>
            <a:prstGeom prst="downArrow">
              <a:avLst/>
            </a:prstGeom>
            <a:noFill/>
            <a:ln w="19050" cap="flat" cmpd="sng" algn="ctr">
              <a:solidFill>
                <a:srgbClr val="CFAB67"/>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buFont typeface="Wingdings" pitchFamily="2" charset="2"/>
                <a:buChar char="n"/>
                <a:defRPr/>
              </a:pPr>
              <a:endParaRPr lang="zh-CN" altLang="en-US" sz="900">
                <a:latin typeface="微软雅黑" panose="020B0503020204020204" pitchFamily="34" charset="-122"/>
                <a:ea typeface="微软雅黑" panose="020B0503020204020204" pitchFamily="34" charset="-122"/>
              </a:endParaRPr>
            </a:p>
          </p:txBody>
        </p:sp>
        <p:cxnSp>
          <p:nvCxnSpPr>
            <p:cNvPr id="63" name="直接连接符 62"/>
            <p:cNvCxnSpPr>
              <a:stCxn id="59" idx="2"/>
              <a:endCxn id="56" idx="0"/>
            </p:cNvCxnSpPr>
            <p:nvPr/>
          </p:nvCxnSpPr>
          <p:spPr bwMode="auto">
            <a:xfrm>
              <a:off x="1902788" y="9665706"/>
              <a:ext cx="0" cy="332930"/>
            </a:xfrm>
            <a:prstGeom prst="line">
              <a:avLst/>
            </a:prstGeom>
            <a:ln w="19050">
              <a:solidFill>
                <a:srgbClr val="CFAB67"/>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sp>
        <p:nvSpPr>
          <p:cNvPr id="64" name="矩形 63"/>
          <p:cNvSpPr/>
          <p:nvPr/>
        </p:nvSpPr>
        <p:spPr>
          <a:xfrm>
            <a:off x="4673306" y="1751378"/>
            <a:ext cx="3267273" cy="1116075"/>
          </a:xfrm>
          <a:prstGeom prst="rect">
            <a:avLst/>
          </a:prstGeom>
        </p:spPr>
        <p:txBody>
          <a:bodyPr wrap="square">
            <a:spAutoFit/>
          </a:bodyPr>
          <a:lstStyle/>
          <a:p>
            <a:pPr>
              <a:lnSpc>
                <a:spcPct val="150000"/>
              </a:lnSpc>
            </a:pPr>
            <a:r>
              <a:rPr lang="zh-CN" altLang="en-US" dirty="0">
                <a:solidFill>
                  <a:srgbClr val="CFAB67"/>
                </a:solidFill>
                <a:latin typeface="微软雅黑" panose="020B0503020204020204" pitchFamily="34" charset="-122"/>
                <a:ea typeface="微软雅黑" panose="020B0503020204020204" pitchFamily="34" charset="-122"/>
              </a:rPr>
              <a:t>算子替换</a:t>
            </a:r>
            <a:endParaRPr lang="en-US" altLang="zh-CN" dirty="0">
              <a:solidFill>
                <a:srgbClr val="CFAB67"/>
              </a:solidFill>
              <a:latin typeface="微软雅黑" panose="020B0503020204020204" pitchFamily="34" charset="-122"/>
              <a:ea typeface="微软雅黑" panose="020B0503020204020204" pitchFamily="34" charset="-122"/>
            </a:endParaRPr>
          </a:p>
          <a:p>
            <a:pPr lvl="0" algn="l">
              <a:lnSpc>
                <a:spcPct val="150000"/>
              </a:lnSpc>
            </a:pPr>
            <a:r>
              <a:rPr kumimoji="1" lang="zh-CN" altLang="en-US" sz="1400" dirty="0">
                <a:latin typeface="Microsoft YaHei" panose="020B0503020204020204" pitchFamily="34" charset="-122"/>
                <a:ea typeface="Microsoft YaHei" panose="020B0503020204020204" pitchFamily="34" charset="-122"/>
              </a:rPr>
              <a:t>支持常见的算子替换，通过参数值替换减少计算量</a:t>
            </a:r>
            <a:endParaRPr kumimoji="1" lang="en-US" altLang="zh-CN" sz="1400" dirty="0">
              <a:latin typeface="Microsoft YaHei" panose="020B0503020204020204" pitchFamily="34" charset="-122"/>
              <a:ea typeface="Microsoft YaHei" panose="020B0503020204020204" pitchFamily="34" charset="-122"/>
            </a:endParaRPr>
          </a:p>
        </p:txBody>
      </p:sp>
      <p:grpSp>
        <p:nvGrpSpPr>
          <p:cNvPr id="2" name="组合 1"/>
          <p:cNvGrpSpPr/>
          <p:nvPr/>
        </p:nvGrpSpPr>
        <p:grpSpPr>
          <a:xfrm>
            <a:off x="4773874" y="3398047"/>
            <a:ext cx="2598023" cy="765562"/>
            <a:chOff x="1490499" y="10319584"/>
            <a:chExt cx="3827177" cy="938315"/>
          </a:xfrm>
        </p:grpSpPr>
        <p:grpSp>
          <p:nvGrpSpPr>
            <p:cNvPr id="68" name="组合 67"/>
            <p:cNvGrpSpPr/>
            <p:nvPr/>
          </p:nvGrpSpPr>
          <p:grpSpPr>
            <a:xfrm>
              <a:off x="1490499" y="10319584"/>
              <a:ext cx="3827177" cy="416893"/>
              <a:chOff x="1102785" y="8857981"/>
              <a:chExt cx="3827177" cy="416893"/>
            </a:xfrm>
          </p:grpSpPr>
          <p:sp>
            <p:nvSpPr>
              <p:cNvPr id="65" name="下箭头 64"/>
              <p:cNvSpPr/>
              <p:nvPr/>
            </p:nvSpPr>
            <p:spPr bwMode="auto">
              <a:xfrm rot="16200000">
                <a:off x="3058230" y="8717243"/>
                <a:ext cx="254701" cy="735291"/>
              </a:xfrm>
              <a:prstGeom prst="downArrow">
                <a:avLst/>
              </a:prstGeom>
              <a:noFill/>
              <a:ln w="19050" cap="flat" cmpd="sng" algn="ctr">
                <a:solidFill>
                  <a:srgbClr val="CFAB67"/>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buFont typeface="Wingdings" pitchFamily="2" charset="2"/>
                  <a:buChar char="n"/>
                  <a:defRPr/>
                </a:pPr>
                <a:endParaRPr lang="zh-CN" altLang="en-US" sz="900">
                  <a:latin typeface="微软雅黑" panose="020B0503020204020204" pitchFamily="34" charset="-122"/>
                  <a:ea typeface="微软雅黑" panose="020B0503020204020204" pitchFamily="34" charset="-122"/>
                </a:endParaRPr>
              </a:p>
            </p:txBody>
          </p:sp>
          <p:sp>
            <p:nvSpPr>
              <p:cNvPr id="66" name="矩形 65"/>
              <p:cNvSpPr/>
              <p:nvPr/>
            </p:nvSpPr>
            <p:spPr bwMode="auto">
              <a:xfrm>
                <a:off x="1102785" y="8857981"/>
                <a:ext cx="1494112" cy="416181"/>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err="1">
                    <a:latin typeface="微软雅黑" panose="020B0503020204020204" pitchFamily="34" charset="-122"/>
                    <a:ea typeface="微软雅黑" panose="020B0503020204020204" pitchFamily="34" charset="-122"/>
                  </a:rPr>
                  <a:t>batchnorm</a:t>
                </a:r>
                <a:endParaRPr lang="zh-CN" altLang="en-US" sz="900" dirty="0">
                  <a:latin typeface="微软雅黑" panose="020B0503020204020204" pitchFamily="34" charset="-122"/>
                  <a:ea typeface="微软雅黑" panose="020B0503020204020204" pitchFamily="34" charset="-122"/>
                </a:endParaRPr>
              </a:p>
            </p:txBody>
          </p:sp>
          <p:sp>
            <p:nvSpPr>
              <p:cNvPr id="67" name="矩形 66"/>
              <p:cNvSpPr/>
              <p:nvPr/>
            </p:nvSpPr>
            <p:spPr bwMode="auto">
              <a:xfrm>
                <a:off x="3768163" y="8858693"/>
                <a:ext cx="1161799" cy="416181"/>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scale</a:t>
                </a:r>
                <a:endParaRPr lang="zh-CN" altLang="en-US" sz="900" dirty="0">
                  <a:latin typeface="微软雅黑" panose="020B0503020204020204" pitchFamily="34" charset="-122"/>
                  <a:ea typeface="微软雅黑" panose="020B0503020204020204" pitchFamily="34" charset="-122"/>
                </a:endParaRPr>
              </a:p>
            </p:txBody>
          </p:sp>
        </p:grpSp>
        <p:sp>
          <p:nvSpPr>
            <p:cNvPr id="69" name="矩形 68"/>
            <p:cNvSpPr/>
            <p:nvPr/>
          </p:nvSpPr>
          <p:spPr bwMode="auto">
            <a:xfrm>
              <a:off x="1490499" y="10923542"/>
              <a:ext cx="1494112" cy="334357"/>
            </a:xfrm>
            <a:prstGeom prst="rect">
              <a:avLst/>
            </a:prstGeom>
            <a:noFill/>
            <a:ln w="19050" cap="flat" cmpd="sng" algn="ctr">
              <a:solidFill>
                <a:schemeClr val="tx1"/>
              </a:solidFill>
              <a:prstDash val="dash"/>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x</a:t>
              </a:r>
              <a:r>
                <a:rPr lang="zh-CN" altLang="en-US" sz="900" dirty="0">
                  <a:latin typeface="微软雅黑" panose="020B0503020204020204" pitchFamily="34" charset="-122"/>
                  <a:ea typeface="微软雅黑" panose="020B0503020204020204" pitchFamily="34" charset="-122"/>
                </a:rPr>
                <a:t>，</a:t>
              </a:r>
              <a:r>
                <a:rPr lang="en-US" altLang="zh-CN" sz="900" dirty="0">
                  <a:latin typeface="微软雅黑" panose="020B0503020204020204" pitchFamily="34" charset="-122"/>
                  <a:ea typeface="微软雅黑" panose="020B0503020204020204" pitchFamily="34" charset="-122"/>
                </a:rPr>
                <a:t>y</a:t>
              </a:r>
              <a:r>
                <a:rPr lang="zh-CN" altLang="en-US" sz="900" dirty="0">
                  <a:latin typeface="微软雅黑" panose="020B0503020204020204" pitchFamily="34" charset="-122"/>
                  <a:ea typeface="微软雅黑" panose="020B0503020204020204" pitchFamily="34" charset="-122"/>
                </a:rPr>
                <a:t>，</a:t>
              </a:r>
              <a:r>
                <a:rPr lang="el-GR" altLang="zh-CN" sz="900" dirty="0">
                  <a:latin typeface="微软雅黑" panose="020B0503020204020204" pitchFamily="34" charset="-122"/>
                  <a:ea typeface="微软雅黑" panose="020B0503020204020204" pitchFamily="34" charset="-122"/>
                </a:rPr>
                <a:t>μ</a:t>
              </a:r>
              <a:r>
                <a:rPr lang="zh-CN" altLang="en-US" sz="900" dirty="0">
                  <a:latin typeface="微软雅黑" panose="020B0503020204020204" pitchFamily="34" charset="-122"/>
                  <a:ea typeface="微软雅黑" panose="020B0503020204020204" pitchFamily="34" charset="-122"/>
                </a:rPr>
                <a:t>，</a:t>
              </a:r>
              <a:r>
                <a:rPr lang="el-GR" altLang="zh-CN" sz="900" dirty="0">
                  <a:latin typeface="微软雅黑" panose="020B0503020204020204" pitchFamily="34" charset="-122"/>
                  <a:ea typeface="微软雅黑" panose="020B0503020204020204" pitchFamily="34" charset="-122"/>
                </a:rPr>
                <a:t>σ</a:t>
              </a:r>
              <a:endParaRPr lang="zh-CN" altLang="en-US" sz="900" dirty="0">
                <a:latin typeface="微软雅黑" panose="020B0503020204020204" pitchFamily="34" charset="-122"/>
                <a:ea typeface="微软雅黑" panose="020B0503020204020204" pitchFamily="34" charset="-122"/>
              </a:endParaRPr>
            </a:p>
          </p:txBody>
        </p:sp>
      </p:grpSp>
      <p:sp>
        <p:nvSpPr>
          <p:cNvPr id="70" name="矩形 69"/>
          <p:cNvSpPr/>
          <p:nvPr/>
        </p:nvSpPr>
        <p:spPr>
          <a:xfrm>
            <a:off x="8299005" y="1766655"/>
            <a:ext cx="3671090" cy="1116075"/>
          </a:xfrm>
          <a:prstGeom prst="rect">
            <a:avLst/>
          </a:prstGeom>
        </p:spPr>
        <p:txBody>
          <a:bodyPr wrap="square">
            <a:spAutoFit/>
          </a:bodyPr>
          <a:lstStyle/>
          <a:p>
            <a:pPr>
              <a:lnSpc>
                <a:spcPct val="150000"/>
              </a:lnSpc>
            </a:pPr>
            <a:r>
              <a:rPr lang="zh-CN" altLang="en-US" dirty="0">
                <a:solidFill>
                  <a:srgbClr val="CFAB67"/>
                </a:solidFill>
                <a:latin typeface="微软雅黑" panose="020B0503020204020204" pitchFamily="34" charset="-122"/>
                <a:ea typeface="微软雅黑" panose="020B0503020204020204" pitchFamily="34" charset="-122"/>
              </a:rPr>
              <a:t>算子前移</a:t>
            </a:r>
            <a:endParaRPr lang="en-US" altLang="zh-CN" dirty="0">
              <a:solidFill>
                <a:srgbClr val="CFAB67"/>
              </a:solidFill>
              <a:latin typeface="微软雅黑" panose="020B0503020204020204" pitchFamily="34" charset="-122"/>
              <a:ea typeface="微软雅黑" panose="020B0503020204020204" pitchFamily="34" charset="-122"/>
            </a:endParaRPr>
          </a:p>
          <a:p>
            <a:pPr algn="l">
              <a:lnSpc>
                <a:spcPct val="150000"/>
              </a:lnSpc>
            </a:pPr>
            <a:r>
              <a:rPr kumimoji="1" lang="zh-CN" altLang="en-US" sz="1400" dirty="0">
                <a:latin typeface="Microsoft YaHei" panose="020B0503020204020204" pitchFamily="34" charset="-122"/>
                <a:ea typeface="Microsoft YaHei" panose="020B0503020204020204" pitchFamily="34" charset="-122"/>
              </a:rPr>
              <a:t>移动</a:t>
            </a:r>
            <a:r>
              <a:rPr kumimoji="1" lang="en-US" altLang="zh-CN" sz="1400" dirty="0">
                <a:latin typeface="Microsoft YaHei" panose="020B0503020204020204" pitchFamily="34" charset="-122"/>
                <a:ea typeface="Microsoft YaHei" panose="020B0503020204020204" pitchFamily="34" charset="-122"/>
              </a:rPr>
              <a:t>slice</a:t>
            </a:r>
            <a:r>
              <a:rPr kumimoji="1" lang="zh-CN" altLang="en-US" sz="1400" dirty="0">
                <a:latin typeface="Microsoft YaHei" panose="020B0503020204020204" pitchFamily="34" charset="-122"/>
                <a:ea typeface="Microsoft YaHei" panose="020B0503020204020204" pitchFamily="34" charset="-122"/>
              </a:rPr>
              <a:t>相关算动到计算图前，减少冗余计算</a:t>
            </a:r>
          </a:p>
        </p:txBody>
      </p:sp>
      <p:grpSp>
        <p:nvGrpSpPr>
          <p:cNvPr id="4" name="组合 3"/>
          <p:cNvGrpSpPr/>
          <p:nvPr/>
        </p:nvGrpSpPr>
        <p:grpSpPr>
          <a:xfrm>
            <a:off x="8166993" y="3069141"/>
            <a:ext cx="3709502" cy="1235884"/>
            <a:chOff x="15953532" y="5616496"/>
            <a:chExt cx="7419004" cy="2471768"/>
          </a:xfrm>
        </p:grpSpPr>
        <p:sp>
          <p:nvSpPr>
            <p:cNvPr id="72" name="矩形 71"/>
            <p:cNvSpPr/>
            <p:nvPr/>
          </p:nvSpPr>
          <p:spPr bwMode="auto">
            <a:xfrm>
              <a:off x="16842065" y="7577933"/>
              <a:ext cx="1273877"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slice</a:t>
              </a:r>
              <a:endParaRPr lang="zh-CN" altLang="en-US" sz="900" dirty="0">
                <a:latin typeface="微软雅黑" panose="020B0503020204020204" pitchFamily="34" charset="-122"/>
                <a:ea typeface="微软雅黑" panose="020B0503020204020204" pitchFamily="34" charset="-122"/>
              </a:endParaRPr>
            </a:p>
          </p:txBody>
        </p:sp>
        <p:sp>
          <p:nvSpPr>
            <p:cNvPr id="73" name="矩形 72"/>
            <p:cNvSpPr/>
            <p:nvPr/>
          </p:nvSpPr>
          <p:spPr bwMode="auto">
            <a:xfrm>
              <a:off x="16842065" y="6591193"/>
              <a:ext cx="1273877"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err="1">
                  <a:latin typeface="微软雅黑" panose="020B0503020204020204" pitchFamily="34" charset="-122"/>
                  <a:ea typeface="微软雅黑" panose="020B0503020204020204" pitchFamily="34" charset="-122"/>
                </a:rPr>
                <a:t>mul</a:t>
              </a:r>
              <a:endParaRPr lang="zh-CN" altLang="en-US" sz="900" dirty="0">
                <a:latin typeface="微软雅黑" panose="020B0503020204020204" pitchFamily="34" charset="-122"/>
                <a:ea typeface="微软雅黑" panose="020B0503020204020204" pitchFamily="34" charset="-122"/>
              </a:endParaRPr>
            </a:p>
          </p:txBody>
        </p:sp>
        <p:sp>
          <p:nvSpPr>
            <p:cNvPr id="74" name="矩形 73"/>
            <p:cNvSpPr/>
            <p:nvPr/>
          </p:nvSpPr>
          <p:spPr bwMode="auto">
            <a:xfrm>
              <a:off x="15953532" y="5616496"/>
              <a:ext cx="955408"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A</a:t>
              </a:r>
              <a:endParaRPr lang="zh-CN" altLang="en-US" sz="900" dirty="0">
                <a:latin typeface="微软雅黑" panose="020B0503020204020204" pitchFamily="34" charset="-122"/>
                <a:ea typeface="微软雅黑" panose="020B0503020204020204" pitchFamily="34" charset="-122"/>
              </a:endParaRPr>
            </a:p>
          </p:txBody>
        </p:sp>
        <p:sp>
          <p:nvSpPr>
            <p:cNvPr id="75" name="矩形 74"/>
            <p:cNvSpPr/>
            <p:nvPr/>
          </p:nvSpPr>
          <p:spPr bwMode="auto">
            <a:xfrm>
              <a:off x="17760417" y="5623774"/>
              <a:ext cx="955408"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B</a:t>
              </a:r>
              <a:endParaRPr lang="zh-CN" altLang="en-US" sz="900" dirty="0">
                <a:latin typeface="微软雅黑" panose="020B0503020204020204" pitchFamily="34" charset="-122"/>
                <a:ea typeface="微软雅黑" panose="020B0503020204020204" pitchFamily="34" charset="-122"/>
              </a:endParaRPr>
            </a:p>
          </p:txBody>
        </p:sp>
        <p:cxnSp>
          <p:nvCxnSpPr>
            <p:cNvPr id="82" name="直接箭头连接符 81"/>
            <p:cNvCxnSpPr>
              <a:endCxn id="73" idx="0"/>
            </p:cNvCxnSpPr>
            <p:nvPr/>
          </p:nvCxnSpPr>
          <p:spPr>
            <a:xfrm>
              <a:off x="16694405" y="6100825"/>
              <a:ext cx="784599" cy="490368"/>
            </a:xfrm>
            <a:prstGeom prst="straightConnector1">
              <a:avLst/>
            </a:prstGeom>
            <a:noFill/>
            <a:ln w="190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3" name="直接箭头连接符 82"/>
            <p:cNvCxnSpPr>
              <a:stCxn id="75" idx="2"/>
            </p:cNvCxnSpPr>
            <p:nvPr/>
          </p:nvCxnSpPr>
          <p:spPr>
            <a:xfrm flipH="1">
              <a:off x="17345248" y="6096212"/>
              <a:ext cx="892873" cy="470658"/>
            </a:xfrm>
            <a:prstGeom prst="straightConnector1">
              <a:avLst/>
            </a:prstGeom>
            <a:noFill/>
            <a:ln w="190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4" name="直接箭头连接符 83"/>
            <p:cNvCxnSpPr>
              <a:stCxn id="73" idx="2"/>
              <a:endCxn id="72" idx="0"/>
            </p:cNvCxnSpPr>
            <p:nvPr/>
          </p:nvCxnSpPr>
          <p:spPr>
            <a:xfrm>
              <a:off x="17479004" y="7063631"/>
              <a:ext cx="0" cy="514301"/>
            </a:xfrm>
            <a:prstGeom prst="straightConnector1">
              <a:avLst/>
            </a:prstGeom>
            <a:noFill/>
            <a:ln w="190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99" name="下箭头 98"/>
            <p:cNvSpPr/>
            <p:nvPr/>
          </p:nvSpPr>
          <p:spPr bwMode="auto">
            <a:xfrm rot="16200000">
              <a:off x="19182909" y="6385002"/>
              <a:ext cx="430884" cy="980590"/>
            </a:xfrm>
            <a:prstGeom prst="downArrow">
              <a:avLst/>
            </a:prstGeom>
            <a:noFill/>
            <a:ln w="19050" cap="flat" cmpd="sng" algn="ctr">
              <a:solidFill>
                <a:srgbClr val="CFAB67"/>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buFont typeface="Wingdings" pitchFamily="2" charset="2"/>
                <a:buChar char="n"/>
                <a:defRPr/>
              </a:pPr>
              <a:endParaRPr lang="zh-CN" altLang="en-US" sz="900">
                <a:latin typeface="微软雅黑" panose="020B0503020204020204" pitchFamily="34" charset="-122"/>
                <a:ea typeface="微软雅黑" panose="020B0503020204020204" pitchFamily="34" charset="-122"/>
              </a:endParaRPr>
            </a:p>
          </p:txBody>
        </p:sp>
        <p:sp>
          <p:nvSpPr>
            <p:cNvPr id="100" name="矩形 99"/>
            <p:cNvSpPr/>
            <p:nvPr/>
          </p:nvSpPr>
          <p:spPr bwMode="auto">
            <a:xfrm>
              <a:off x="21213622" y="7615826"/>
              <a:ext cx="1273877"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err="1">
                  <a:latin typeface="微软雅黑" panose="020B0503020204020204" pitchFamily="34" charset="-122"/>
                  <a:ea typeface="微软雅黑" panose="020B0503020204020204" pitchFamily="34" charset="-122"/>
                </a:rPr>
                <a:t>mul</a:t>
              </a:r>
              <a:endParaRPr lang="zh-CN" altLang="en-US" sz="900" dirty="0">
                <a:latin typeface="微软雅黑" panose="020B0503020204020204" pitchFamily="34" charset="-122"/>
                <a:ea typeface="微软雅黑" panose="020B0503020204020204" pitchFamily="34" charset="-122"/>
              </a:endParaRPr>
            </a:p>
          </p:txBody>
        </p:sp>
        <p:sp>
          <p:nvSpPr>
            <p:cNvPr id="101" name="矩形 100"/>
            <p:cNvSpPr/>
            <p:nvPr/>
          </p:nvSpPr>
          <p:spPr bwMode="auto">
            <a:xfrm>
              <a:off x="20185649" y="6629087"/>
              <a:ext cx="1273877"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slice</a:t>
              </a:r>
              <a:endParaRPr lang="zh-CN" altLang="en-US" sz="900" dirty="0">
                <a:latin typeface="微软雅黑" panose="020B0503020204020204" pitchFamily="34" charset="-122"/>
                <a:ea typeface="微软雅黑" panose="020B0503020204020204" pitchFamily="34" charset="-122"/>
              </a:endParaRPr>
            </a:p>
          </p:txBody>
        </p:sp>
        <p:sp>
          <p:nvSpPr>
            <p:cNvPr id="102" name="矩形 101"/>
            <p:cNvSpPr/>
            <p:nvPr/>
          </p:nvSpPr>
          <p:spPr bwMode="auto">
            <a:xfrm>
              <a:off x="20325089" y="5654389"/>
              <a:ext cx="955408"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A</a:t>
              </a:r>
              <a:endParaRPr lang="zh-CN" altLang="en-US" sz="900" dirty="0">
                <a:latin typeface="微软雅黑" panose="020B0503020204020204" pitchFamily="34" charset="-122"/>
                <a:ea typeface="微软雅黑" panose="020B0503020204020204" pitchFamily="34" charset="-122"/>
              </a:endParaRPr>
            </a:p>
          </p:txBody>
        </p:sp>
        <p:cxnSp>
          <p:nvCxnSpPr>
            <p:cNvPr id="104" name="直接箭头连接符 103"/>
            <p:cNvCxnSpPr>
              <a:stCxn id="102" idx="2"/>
              <a:endCxn id="101" idx="0"/>
            </p:cNvCxnSpPr>
            <p:nvPr/>
          </p:nvCxnSpPr>
          <p:spPr>
            <a:xfrm>
              <a:off x="20802793" y="6126827"/>
              <a:ext cx="19795" cy="502259"/>
            </a:xfrm>
            <a:prstGeom prst="straightConnector1">
              <a:avLst/>
            </a:prstGeom>
            <a:noFill/>
            <a:ln w="190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6" name="直接箭头连接符 105"/>
            <p:cNvCxnSpPr>
              <a:stCxn id="101" idx="2"/>
              <a:endCxn id="100" idx="0"/>
            </p:cNvCxnSpPr>
            <p:nvPr/>
          </p:nvCxnSpPr>
          <p:spPr>
            <a:xfrm>
              <a:off x="20822587" y="7101525"/>
              <a:ext cx="1027973" cy="514301"/>
            </a:xfrm>
            <a:prstGeom prst="straightConnector1">
              <a:avLst/>
            </a:prstGeom>
            <a:noFill/>
            <a:ln w="190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12" name="矩形 111"/>
            <p:cNvSpPr/>
            <p:nvPr/>
          </p:nvSpPr>
          <p:spPr bwMode="auto">
            <a:xfrm>
              <a:off x="22098659" y="6626171"/>
              <a:ext cx="1273877"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slice</a:t>
              </a:r>
              <a:endParaRPr lang="zh-CN" altLang="en-US" sz="900" dirty="0">
                <a:latin typeface="微软雅黑" panose="020B0503020204020204" pitchFamily="34" charset="-122"/>
                <a:ea typeface="微软雅黑" panose="020B0503020204020204" pitchFamily="34" charset="-122"/>
              </a:endParaRPr>
            </a:p>
          </p:txBody>
        </p:sp>
        <p:sp>
          <p:nvSpPr>
            <p:cNvPr id="113" name="矩形 112"/>
            <p:cNvSpPr/>
            <p:nvPr/>
          </p:nvSpPr>
          <p:spPr bwMode="auto">
            <a:xfrm>
              <a:off x="22238099" y="5651473"/>
              <a:ext cx="955408"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B</a:t>
              </a:r>
              <a:endParaRPr lang="zh-CN" altLang="en-US" sz="900" dirty="0">
                <a:latin typeface="微软雅黑" panose="020B0503020204020204" pitchFamily="34" charset="-122"/>
                <a:ea typeface="微软雅黑" panose="020B0503020204020204" pitchFamily="34" charset="-122"/>
              </a:endParaRPr>
            </a:p>
          </p:txBody>
        </p:sp>
        <p:cxnSp>
          <p:nvCxnSpPr>
            <p:cNvPr id="114" name="直接箭头连接符 113"/>
            <p:cNvCxnSpPr>
              <a:stCxn id="113" idx="2"/>
              <a:endCxn id="112" idx="0"/>
            </p:cNvCxnSpPr>
            <p:nvPr/>
          </p:nvCxnSpPr>
          <p:spPr>
            <a:xfrm>
              <a:off x="22715803" y="6123911"/>
              <a:ext cx="19795" cy="502259"/>
            </a:xfrm>
            <a:prstGeom prst="straightConnector1">
              <a:avLst/>
            </a:prstGeom>
            <a:noFill/>
            <a:ln w="190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5" name="直接箭头连接符 114"/>
            <p:cNvCxnSpPr>
              <a:endCxn id="100" idx="0"/>
            </p:cNvCxnSpPr>
            <p:nvPr/>
          </p:nvCxnSpPr>
          <p:spPr>
            <a:xfrm flipH="1">
              <a:off x="21850560" y="7090740"/>
              <a:ext cx="882068" cy="525086"/>
            </a:xfrm>
            <a:prstGeom prst="straightConnector1">
              <a:avLst/>
            </a:prstGeom>
            <a:noFill/>
            <a:ln w="190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grpSp>
      <p:graphicFrame>
        <p:nvGraphicFramePr>
          <p:cNvPr id="120" name="表格 119"/>
          <p:cNvGraphicFramePr>
            <a:graphicFrameLocks noGrp="1"/>
          </p:cNvGraphicFramePr>
          <p:nvPr/>
        </p:nvGraphicFramePr>
        <p:xfrm>
          <a:off x="3196040" y="5344899"/>
          <a:ext cx="5372100" cy="1200048"/>
        </p:xfrm>
        <a:graphic>
          <a:graphicData uri="http://schemas.openxmlformats.org/drawingml/2006/table">
            <a:tbl>
              <a:tblPr firstRow="1" bandRow="1">
                <a:tableStyleId>{5940675A-B579-460E-94D1-54222C63F5DA}</a:tableStyleId>
              </a:tblPr>
              <a:tblGrid>
                <a:gridCol w="1580086">
                  <a:extLst>
                    <a:ext uri="{9D8B030D-6E8A-4147-A177-3AD203B41FA5}">
                      <a16:colId xmlns:a16="http://schemas.microsoft.com/office/drawing/2014/main" val="20000"/>
                    </a:ext>
                  </a:extLst>
                </a:gridCol>
                <a:gridCol w="705203">
                  <a:extLst>
                    <a:ext uri="{9D8B030D-6E8A-4147-A177-3AD203B41FA5}">
                      <a16:colId xmlns:a16="http://schemas.microsoft.com/office/drawing/2014/main" val="20001"/>
                    </a:ext>
                  </a:extLst>
                </a:gridCol>
                <a:gridCol w="785037">
                  <a:extLst>
                    <a:ext uri="{9D8B030D-6E8A-4147-A177-3AD203B41FA5}">
                      <a16:colId xmlns:a16="http://schemas.microsoft.com/office/drawing/2014/main" val="20002"/>
                    </a:ext>
                  </a:extLst>
                </a:gridCol>
                <a:gridCol w="1157597">
                  <a:extLst>
                    <a:ext uri="{9D8B030D-6E8A-4147-A177-3AD203B41FA5}">
                      <a16:colId xmlns:a16="http://schemas.microsoft.com/office/drawing/2014/main" val="20003"/>
                    </a:ext>
                  </a:extLst>
                </a:gridCol>
                <a:gridCol w="1144177">
                  <a:extLst>
                    <a:ext uri="{9D8B030D-6E8A-4147-A177-3AD203B41FA5}">
                      <a16:colId xmlns:a16="http://schemas.microsoft.com/office/drawing/2014/main" val="20004"/>
                    </a:ext>
                  </a:extLst>
                </a:gridCol>
              </a:tblGrid>
              <a:tr h="340948">
                <a:tc>
                  <a:txBody>
                    <a:bodyPr/>
                    <a:lstStyle/>
                    <a:p>
                      <a:pPr marL="0" marR="0" indent="0" algn="ctr" defTabSz="821531" fontAlgn="ctr" latinLnBrk="0">
                        <a:lnSpc>
                          <a:spcPct val="100000"/>
                        </a:lnSpc>
                        <a:spcBef>
                          <a:spcPts val="0"/>
                        </a:spcBef>
                        <a:spcAft>
                          <a:spcPts val="0"/>
                        </a:spcAft>
                        <a:buClrTx/>
                        <a:buSzTx/>
                        <a:buFontTx/>
                        <a:buNone/>
                        <a:tabLst/>
                      </a:pPr>
                      <a:r>
                        <a:rPr lang="en-US" altLang="zh-CN"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transformer</a:t>
                      </a:r>
                      <a:r>
                        <a:rPr lang="zh-CN" altLang="en-US"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模型</a:t>
                      </a:r>
                    </a:p>
                  </a:txBody>
                  <a:tcPr marL="45720" marR="45720" marT="22860" marB="22860" anchor="ctr"/>
                </a:tc>
                <a:tc>
                  <a:txBody>
                    <a:bodyPr/>
                    <a:lstStyle/>
                    <a:p>
                      <a:pPr marL="0" marR="0" indent="0" algn="ctr" defTabSz="821531" fontAlgn="ctr" latinLnBrk="0">
                        <a:lnSpc>
                          <a:spcPct val="100000"/>
                        </a:lnSpc>
                        <a:spcBef>
                          <a:spcPts val="0"/>
                        </a:spcBef>
                        <a:spcAft>
                          <a:spcPts val="0"/>
                        </a:spcAft>
                        <a:buClrTx/>
                        <a:buSzTx/>
                        <a:buFontTx/>
                        <a:buNone/>
                        <a:tabLst/>
                      </a:pPr>
                      <a:r>
                        <a:rPr lang="zh-CN" altLang="en-US"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线程数</a:t>
                      </a:r>
                    </a:p>
                  </a:txBody>
                  <a:tcPr marL="45720" marR="45720" marT="22860" marB="22860" anchor="ctr"/>
                </a:tc>
                <a:tc>
                  <a:txBody>
                    <a:bodyPr/>
                    <a:lstStyle/>
                    <a:p>
                      <a:pPr marL="0" marR="0" indent="0" algn="ctr" defTabSz="821531" fontAlgn="ctr" latinLnBrk="0">
                        <a:lnSpc>
                          <a:spcPct val="100000"/>
                        </a:lnSpc>
                        <a:spcBef>
                          <a:spcPts val="0"/>
                        </a:spcBef>
                        <a:spcAft>
                          <a:spcPts val="0"/>
                        </a:spcAft>
                        <a:buClrTx/>
                        <a:buSzTx/>
                        <a:buFontTx/>
                        <a:buNone/>
                        <a:tabLst/>
                      </a:pPr>
                      <a:r>
                        <a:rPr lang="en-US" altLang="zh-CN"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TF Lite</a:t>
                      </a:r>
                      <a:endParaRPr lang="zh-CN" altLang="en-US"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endParaRPr>
                    </a:p>
                  </a:txBody>
                  <a:tcPr marL="45720" marR="45720" marT="22860" marB="22860" anchor="ctr"/>
                </a:tc>
                <a:tc>
                  <a:txBody>
                    <a:bodyPr/>
                    <a:lstStyle/>
                    <a:p>
                      <a:pPr marL="0" marR="0" indent="0" algn="ctr" defTabSz="821531" fontAlgn="ctr" latinLnBrk="0">
                        <a:lnSpc>
                          <a:spcPct val="100000"/>
                        </a:lnSpc>
                        <a:spcBef>
                          <a:spcPts val="0"/>
                        </a:spcBef>
                        <a:spcAft>
                          <a:spcPts val="0"/>
                        </a:spcAft>
                        <a:buClrTx/>
                        <a:buSzTx/>
                        <a:buFontTx/>
                        <a:buNone/>
                        <a:tabLst/>
                      </a:pPr>
                      <a:r>
                        <a:rPr lang="en-US" altLang="zh-CN"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MS Lite</a:t>
                      </a:r>
                      <a:r>
                        <a:rPr lang="zh-CN" altLang="en-US"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融合后</a:t>
                      </a:r>
                    </a:p>
                  </a:txBody>
                  <a:tcPr marL="45720" marR="45720" marT="22860" marB="22860" anchor="ctr"/>
                </a:tc>
                <a:tc>
                  <a:txBody>
                    <a:bodyPr/>
                    <a:lstStyle/>
                    <a:p>
                      <a:pPr marL="0" marR="0" indent="0" algn="ctr" defTabSz="821531" fontAlgn="ctr" latinLnBrk="0">
                        <a:lnSpc>
                          <a:spcPct val="100000"/>
                        </a:lnSpc>
                        <a:spcBef>
                          <a:spcPts val="0"/>
                        </a:spcBef>
                        <a:spcAft>
                          <a:spcPts val="0"/>
                        </a:spcAft>
                        <a:buClrTx/>
                        <a:buSzTx/>
                        <a:buFontTx/>
                        <a:buNone/>
                        <a:tabLst/>
                      </a:pPr>
                      <a:r>
                        <a:rPr lang="zh-CN" altLang="en-US"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提升百分比</a:t>
                      </a:r>
                      <a:r>
                        <a:rPr lang="en-US" altLang="zh-CN"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a:t>
                      </a:r>
                      <a:endParaRPr lang="zh-CN" altLang="en-US"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endParaRPr>
                    </a:p>
                  </a:txBody>
                  <a:tcPr marL="45720" marR="45720" marT="22860" marB="22860" anchor="ctr"/>
                </a:tc>
                <a:extLst>
                  <a:ext uri="{0D108BD9-81ED-4DB2-BD59-A6C34878D82A}">
                    <a16:rowId xmlns:a16="http://schemas.microsoft.com/office/drawing/2014/main" val="10000"/>
                  </a:ext>
                </a:extLst>
              </a:tr>
              <a:tr h="259080">
                <a:tc rowSpan="3">
                  <a:txBody>
                    <a:bodyPr/>
                    <a:lstStyle/>
                    <a:p>
                      <a:pPr marL="0" marR="0" indent="0" algn="ctr" defTabSz="821531" fontAlgn="ctr" latinLnBrk="0">
                        <a:lnSpc>
                          <a:spcPct val="100000"/>
                        </a:lnSpc>
                        <a:spcBef>
                          <a:spcPts val="0"/>
                        </a:spcBef>
                        <a:spcAft>
                          <a:spcPts val="0"/>
                        </a:spcAft>
                        <a:buClrTx/>
                        <a:buSzTx/>
                        <a:buFontTx/>
                        <a:buNone/>
                        <a:tabLst/>
                      </a:pPr>
                      <a:r>
                        <a:rPr lang="en-US" altLang="zh-CN"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encoder </a:t>
                      </a:r>
                      <a:endParaRPr lang="zh-CN" altLang="en-US"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endParaRPr>
                    </a:p>
                  </a:txBody>
                  <a:tcPr marL="45720" marR="45720" marT="22860" marB="22860" anchor="ctr"/>
                </a:tc>
                <a:tc>
                  <a:txBody>
                    <a:bodyPr/>
                    <a:lstStyle/>
                    <a:p>
                      <a:pPr marL="0" marR="0" indent="0" algn="ctr" defTabSz="821531" fontAlgn="ctr" latinLnBrk="0">
                        <a:lnSpc>
                          <a:spcPct val="100000"/>
                        </a:lnSpc>
                        <a:spcBef>
                          <a:spcPts val="0"/>
                        </a:spcBef>
                        <a:spcAft>
                          <a:spcPts val="0"/>
                        </a:spcAft>
                        <a:buClrTx/>
                        <a:buSzTx/>
                        <a:buFontTx/>
                        <a:buNone/>
                        <a:tabLst/>
                      </a:pPr>
                      <a:r>
                        <a:rPr lang="en-US" altLang="zh-CN"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1</a:t>
                      </a:r>
                      <a:endParaRPr lang="zh-CN" altLang="en-US"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endParaRPr>
                    </a:p>
                  </a:txBody>
                  <a:tcPr marL="45720" marR="45720" marT="22860" marB="22860" anchor="ctr"/>
                </a:tc>
                <a:tc>
                  <a:txBody>
                    <a:bodyPr/>
                    <a:lstStyle/>
                    <a:p>
                      <a:pPr marL="0" marR="0" indent="0" algn="ctr" defTabSz="821531" fontAlgn="ctr" latinLnBrk="0">
                        <a:lnSpc>
                          <a:spcPct val="100000"/>
                        </a:lnSpc>
                        <a:spcBef>
                          <a:spcPts val="0"/>
                        </a:spcBef>
                        <a:spcAft>
                          <a:spcPts val="0"/>
                        </a:spcAft>
                        <a:buClrTx/>
                        <a:buSzTx/>
                        <a:buFontTx/>
                        <a:buNone/>
                        <a:tabLst/>
                      </a:pPr>
                      <a:r>
                        <a:rPr lang="en-US" altLang="zh-CN"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22.181</a:t>
                      </a:r>
                      <a:endParaRPr lang="zh-CN" altLang="en-US"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endParaRPr>
                    </a:p>
                  </a:txBody>
                  <a:tcPr marL="45720" marR="45720" marT="22860" marB="22860" anchor="ctr"/>
                </a:tc>
                <a:tc>
                  <a:txBody>
                    <a:bodyPr/>
                    <a:lstStyle/>
                    <a:p>
                      <a:pPr marL="0" marR="0" indent="0" algn="ctr" defTabSz="821531" fontAlgn="ctr" latinLnBrk="0">
                        <a:lnSpc>
                          <a:spcPct val="100000"/>
                        </a:lnSpc>
                        <a:spcBef>
                          <a:spcPts val="0"/>
                        </a:spcBef>
                        <a:spcAft>
                          <a:spcPts val="0"/>
                        </a:spcAft>
                        <a:buClrTx/>
                        <a:buSzTx/>
                        <a:buFontTx/>
                        <a:buNone/>
                        <a:tabLst/>
                      </a:pPr>
                      <a:r>
                        <a:rPr lang="en-US" altLang="zh-CN"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21.513</a:t>
                      </a:r>
                      <a:endParaRPr lang="zh-CN" altLang="en-US"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endParaRPr>
                    </a:p>
                  </a:txBody>
                  <a:tcPr marL="45720" marR="45720" marT="22860" marB="22860" anchor="ctr"/>
                </a:tc>
                <a:tc>
                  <a:txBody>
                    <a:bodyPr/>
                    <a:lstStyle/>
                    <a:p>
                      <a:pPr marL="0" marR="0" indent="0" algn="ctr" defTabSz="821531" fontAlgn="ctr" latinLnBrk="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FAB67"/>
                          </a:solidFill>
                          <a:effectLst/>
                          <a:uFillTx/>
                          <a:latin typeface="微软雅黑" panose="020B0503020204020204" pitchFamily="34" charset="-122"/>
                          <a:ea typeface="微软雅黑" panose="020B0503020204020204" pitchFamily="34" charset="-122"/>
                          <a:cs typeface="Helvetica Neue"/>
                          <a:sym typeface="Helvetica Neue Light"/>
                        </a:rPr>
                        <a:t>3.0%</a:t>
                      </a:r>
                      <a:endParaRPr kumimoji="0" lang="zh-CN" altLang="en-US" sz="1400" b="1" i="0" u="none" strike="noStrike" cap="none" spc="0" normalizeH="0" baseline="0" dirty="0">
                        <a:ln>
                          <a:noFill/>
                        </a:ln>
                        <a:solidFill>
                          <a:srgbClr val="CFAB67"/>
                        </a:solidFill>
                        <a:effectLst/>
                        <a:uFillTx/>
                        <a:latin typeface="微软雅黑" panose="020B0503020204020204" pitchFamily="34" charset="-122"/>
                        <a:ea typeface="微软雅黑" panose="020B0503020204020204" pitchFamily="34" charset="-122"/>
                        <a:cs typeface="Helvetica Neue"/>
                        <a:sym typeface="Helvetica Neue Light"/>
                      </a:endParaRPr>
                    </a:p>
                  </a:txBody>
                  <a:tcPr marL="45720" marR="45720" marT="22860" marB="22860" anchor="ctr"/>
                </a:tc>
                <a:extLst>
                  <a:ext uri="{0D108BD9-81ED-4DB2-BD59-A6C34878D82A}">
                    <a16:rowId xmlns:a16="http://schemas.microsoft.com/office/drawing/2014/main" val="10001"/>
                  </a:ext>
                </a:extLst>
              </a:tr>
              <a:tr h="300010">
                <a:tc vMerge="1">
                  <a:txBody>
                    <a:bodyPr/>
                    <a:lstStyle/>
                    <a:p>
                      <a:endParaRPr lang="zh-CN" altLang="en-US"/>
                    </a:p>
                  </a:txBody>
                  <a:tcPr/>
                </a:tc>
                <a:tc>
                  <a:txBody>
                    <a:bodyPr/>
                    <a:lstStyle/>
                    <a:p>
                      <a:pPr marL="0" marR="0" indent="0" algn="ctr" defTabSz="821531" fontAlgn="ctr" latinLnBrk="0">
                        <a:lnSpc>
                          <a:spcPct val="100000"/>
                        </a:lnSpc>
                        <a:spcBef>
                          <a:spcPts val="0"/>
                        </a:spcBef>
                        <a:spcAft>
                          <a:spcPts val="0"/>
                        </a:spcAft>
                        <a:buClrTx/>
                        <a:buSzTx/>
                        <a:buFontTx/>
                        <a:buNone/>
                        <a:tabLst/>
                      </a:pPr>
                      <a:r>
                        <a:rPr lang="en-US" altLang="zh-CN"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2</a:t>
                      </a:r>
                      <a:endParaRPr lang="zh-CN" altLang="en-US"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endParaRPr>
                    </a:p>
                  </a:txBody>
                  <a:tcPr marL="45720" marR="45720" marT="22860" marB="22860" anchor="ctr"/>
                </a:tc>
                <a:tc>
                  <a:txBody>
                    <a:bodyPr/>
                    <a:lstStyle/>
                    <a:p>
                      <a:pPr marL="0" marR="0" indent="0" algn="ctr" defTabSz="821531" fontAlgn="ctr" latinLnBrk="0">
                        <a:lnSpc>
                          <a:spcPct val="100000"/>
                        </a:lnSpc>
                        <a:spcBef>
                          <a:spcPts val="0"/>
                        </a:spcBef>
                        <a:spcAft>
                          <a:spcPts val="0"/>
                        </a:spcAft>
                        <a:buClrTx/>
                        <a:buSzTx/>
                        <a:buFontTx/>
                        <a:buNone/>
                        <a:tabLst/>
                      </a:pPr>
                      <a:r>
                        <a:rPr lang="en-US" altLang="zh-CN"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15.6581</a:t>
                      </a:r>
                      <a:endParaRPr lang="zh-CN" altLang="en-US"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endParaRPr>
                    </a:p>
                  </a:txBody>
                  <a:tcPr marL="45720" marR="45720" marT="22860" marB="22860" anchor="ctr"/>
                </a:tc>
                <a:tc>
                  <a:txBody>
                    <a:bodyPr/>
                    <a:lstStyle/>
                    <a:p>
                      <a:pPr marL="0" marR="0" indent="0" algn="ctr" defTabSz="821531" fontAlgn="ctr" latinLnBrk="0">
                        <a:lnSpc>
                          <a:spcPct val="100000"/>
                        </a:lnSpc>
                        <a:spcBef>
                          <a:spcPts val="0"/>
                        </a:spcBef>
                        <a:spcAft>
                          <a:spcPts val="0"/>
                        </a:spcAft>
                        <a:buClrTx/>
                        <a:buSzTx/>
                        <a:buFontTx/>
                        <a:buNone/>
                        <a:tabLst/>
                      </a:pPr>
                      <a:r>
                        <a:rPr lang="en-US" altLang="zh-CN"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13.787</a:t>
                      </a:r>
                      <a:endParaRPr lang="zh-CN" altLang="en-US"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endParaRPr>
                    </a:p>
                  </a:txBody>
                  <a:tcPr marL="45720" marR="45720" marT="22860" marB="22860" anchor="ctr"/>
                </a:tc>
                <a:tc>
                  <a:txBody>
                    <a:bodyPr/>
                    <a:lstStyle/>
                    <a:p>
                      <a:pPr marL="0" marR="0" indent="0" algn="ctr" defTabSz="821531" fontAlgn="ctr" latinLnBrk="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FAB67"/>
                          </a:solidFill>
                          <a:effectLst/>
                          <a:uFillTx/>
                          <a:latin typeface="微软雅黑" panose="020B0503020204020204" pitchFamily="34" charset="-122"/>
                          <a:ea typeface="微软雅黑" panose="020B0503020204020204" pitchFamily="34" charset="-122"/>
                          <a:cs typeface="Helvetica Neue"/>
                          <a:sym typeface="Helvetica Neue Light"/>
                        </a:rPr>
                        <a:t>11.9%</a:t>
                      </a:r>
                      <a:endParaRPr kumimoji="0" lang="zh-CN" altLang="en-US" sz="1400" b="1" i="0" u="none" strike="noStrike" cap="none" spc="0" normalizeH="0" baseline="0" dirty="0">
                        <a:ln>
                          <a:noFill/>
                        </a:ln>
                        <a:solidFill>
                          <a:srgbClr val="CFAB67"/>
                        </a:solidFill>
                        <a:effectLst/>
                        <a:uFillTx/>
                        <a:latin typeface="微软雅黑" panose="020B0503020204020204" pitchFamily="34" charset="-122"/>
                        <a:ea typeface="微软雅黑" panose="020B0503020204020204" pitchFamily="34" charset="-122"/>
                        <a:cs typeface="Helvetica Neue"/>
                        <a:sym typeface="Helvetica Neue Light"/>
                      </a:endParaRPr>
                    </a:p>
                  </a:txBody>
                  <a:tcPr marL="45720" marR="45720" marT="22860" marB="22860" anchor="ctr"/>
                </a:tc>
                <a:extLst>
                  <a:ext uri="{0D108BD9-81ED-4DB2-BD59-A6C34878D82A}">
                    <a16:rowId xmlns:a16="http://schemas.microsoft.com/office/drawing/2014/main" val="10002"/>
                  </a:ext>
                </a:extLst>
              </a:tr>
              <a:tr h="300010">
                <a:tc vMerge="1">
                  <a:txBody>
                    <a:bodyPr/>
                    <a:lstStyle/>
                    <a:p>
                      <a:endParaRPr lang="zh-CN" altLang="en-US"/>
                    </a:p>
                  </a:txBody>
                  <a:tcPr/>
                </a:tc>
                <a:tc>
                  <a:txBody>
                    <a:bodyPr/>
                    <a:lstStyle/>
                    <a:p>
                      <a:pPr marL="0" marR="0" indent="0" algn="ctr" defTabSz="821531" fontAlgn="ctr" latinLnBrk="0">
                        <a:lnSpc>
                          <a:spcPct val="100000"/>
                        </a:lnSpc>
                        <a:spcBef>
                          <a:spcPts val="0"/>
                        </a:spcBef>
                        <a:spcAft>
                          <a:spcPts val="0"/>
                        </a:spcAft>
                        <a:buClrTx/>
                        <a:buSzTx/>
                        <a:buFontTx/>
                        <a:buNone/>
                        <a:tabLst/>
                      </a:pPr>
                      <a:r>
                        <a:rPr lang="en-US" altLang="zh-CN"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4</a:t>
                      </a:r>
                      <a:endParaRPr lang="zh-CN" altLang="en-US"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endParaRPr>
                    </a:p>
                  </a:txBody>
                  <a:tcPr marL="45720" marR="45720" marT="22860" marB="22860" anchor="ctr"/>
                </a:tc>
                <a:tc>
                  <a:txBody>
                    <a:bodyPr/>
                    <a:lstStyle/>
                    <a:p>
                      <a:pPr marL="0" marR="0" indent="0" algn="ctr" defTabSz="821531" fontAlgn="ctr" latinLnBrk="0">
                        <a:lnSpc>
                          <a:spcPct val="100000"/>
                        </a:lnSpc>
                        <a:spcBef>
                          <a:spcPts val="0"/>
                        </a:spcBef>
                        <a:spcAft>
                          <a:spcPts val="0"/>
                        </a:spcAft>
                        <a:buClrTx/>
                        <a:buSzTx/>
                        <a:buFontTx/>
                        <a:buNone/>
                        <a:tabLst/>
                      </a:pPr>
                      <a:r>
                        <a:rPr lang="en-US" altLang="zh-CN"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14.1197</a:t>
                      </a:r>
                      <a:endParaRPr lang="zh-CN" altLang="en-US"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endParaRPr>
                    </a:p>
                  </a:txBody>
                  <a:tcPr marL="45720" marR="45720" marT="22860" marB="22860" anchor="ctr"/>
                </a:tc>
                <a:tc>
                  <a:txBody>
                    <a:bodyPr/>
                    <a:lstStyle/>
                    <a:p>
                      <a:pPr marL="0" marR="0" indent="0" algn="ctr" defTabSz="821531" fontAlgn="ctr" latinLnBrk="0">
                        <a:lnSpc>
                          <a:spcPct val="100000"/>
                        </a:lnSpc>
                        <a:spcBef>
                          <a:spcPts val="0"/>
                        </a:spcBef>
                        <a:spcAft>
                          <a:spcPts val="0"/>
                        </a:spcAft>
                        <a:buClrTx/>
                        <a:buSzTx/>
                        <a:buFontTx/>
                        <a:buNone/>
                        <a:tabLst/>
                      </a:pPr>
                      <a:r>
                        <a:rPr lang="en-US" altLang="zh-CN"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11.285</a:t>
                      </a:r>
                      <a:endParaRPr lang="zh-CN" altLang="en-US"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endParaRPr>
                    </a:p>
                  </a:txBody>
                  <a:tcPr marL="45720" marR="45720" marT="22860" marB="22860" anchor="ctr"/>
                </a:tc>
                <a:tc>
                  <a:txBody>
                    <a:bodyPr/>
                    <a:lstStyle/>
                    <a:p>
                      <a:pPr marL="0" marR="0" indent="0" algn="ctr" defTabSz="821531" fontAlgn="ctr" latinLnBrk="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FAB67"/>
                          </a:solidFill>
                          <a:effectLst/>
                          <a:uFillTx/>
                          <a:latin typeface="微软雅黑" panose="020B0503020204020204" pitchFamily="34" charset="-122"/>
                          <a:ea typeface="微软雅黑" panose="020B0503020204020204" pitchFamily="34" charset="-122"/>
                          <a:cs typeface="Helvetica Neue"/>
                          <a:sym typeface="Helvetica Neue Light"/>
                        </a:rPr>
                        <a:t>20%</a:t>
                      </a:r>
                      <a:endParaRPr kumimoji="0" lang="zh-CN" altLang="en-US" sz="1400" b="1" i="0" u="none" strike="noStrike" cap="none" spc="0" normalizeH="0" baseline="0" dirty="0">
                        <a:ln>
                          <a:noFill/>
                        </a:ln>
                        <a:solidFill>
                          <a:srgbClr val="CFAB67"/>
                        </a:solidFill>
                        <a:effectLst/>
                        <a:uFillTx/>
                        <a:latin typeface="微软雅黑" panose="020B0503020204020204" pitchFamily="34" charset="-122"/>
                        <a:ea typeface="微软雅黑" panose="020B0503020204020204" pitchFamily="34" charset="-122"/>
                        <a:cs typeface="Helvetica Neue"/>
                        <a:sym typeface="Helvetica Neue Light"/>
                      </a:endParaRPr>
                    </a:p>
                  </a:txBody>
                  <a:tcPr marL="45720" marR="45720" marT="22860" marB="22860" anchor="ctr"/>
                </a:tc>
                <a:extLst>
                  <a:ext uri="{0D108BD9-81ED-4DB2-BD59-A6C34878D82A}">
                    <a16:rowId xmlns:a16="http://schemas.microsoft.com/office/drawing/2014/main" val="10003"/>
                  </a:ext>
                </a:extLst>
              </a:tr>
            </a:tbl>
          </a:graphicData>
        </a:graphic>
      </p:graphicFrame>
      <p:sp>
        <p:nvSpPr>
          <p:cNvPr id="121" name="矩形 120"/>
          <p:cNvSpPr/>
          <p:nvPr/>
        </p:nvSpPr>
        <p:spPr>
          <a:xfrm>
            <a:off x="4753894" y="4928956"/>
            <a:ext cx="2415803" cy="377411"/>
          </a:xfrm>
          <a:prstGeom prst="rect">
            <a:avLst/>
          </a:prstGeom>
        </p:spPr>
        <p:txBody>
          <a:bodyPr vert="horz" wrap="square">
            <a:spAutoFit/>
          </a:bodyPr>
          <a:lstStyle/>
          <a:p>
            <a:pPr algn="l">
              <a:lnSpc>
                <a:spcPct val="150000"/>
              </a:lnSpc>
            </a:pPr>
            <a:r>
              <a:rPr lang="en-US" altLang="zh-CN" sz="1400" dirty="0">
                <a:solidFill>
                  <a:srgbClr val="CFAB67"/>
                </a:solidFill>
                <a:latin typeface="微软雅黑" panose="020B0503020204020204" pitchFamily="34" charset="-122"/>
                <a:ea typeface="微软雅黑" panose="020B0503020204020204" pitchFamily="34" charset="-122"/>
              </a:rPr>
              <a:t>Transformer</a:t>
            </a:r>
            <a:r>
              <a:rPr lang="zh-CN" altLang="en-US" sz="1400" dirty="0">
                <a:solidFill>
                  <a:srgbClr val="CFAB67"/>
                </a:solidFill>
                <a:latin typeface="微软雅黑" panose="020B0503020204020204" pitchFamily="34" charset="-122"/>
                <a:ea typeface="微软雅黑" panose="020B0503020204020204" pitchFamily="34" charset="-122"/>
              </a:rPr>
              <a:t>模型实验结果</a:t>
            </a:r>
          </a:p>
        </p:txBody>
      </p:sp>
      <p:grpSp>
        <p:nvGrpSpPr>
          <p:cNvPr id="25" name="组合 24"/>
          <p:cNvGrpSpPr/>
          <p:nvPr/>
        </p:nvGrpSpPr>
        <p:grpSpPr>
          <a:xfrm>
            <a:off x="314810" y="4370823"/>
            <a:ext cx="2835983" cy="302968"/>
            <a:chOff x="66271" y="8363475"/>
            <a:chExt cx="5671965" cy="605936"/>
          </a:xfrm>
        </p:grpSpPr>
        <mc:AlternateContent xmlns:mc="http://schemas.openxmlformats.org/markup-compatibility/2006" xmlns:a14="http://schemas.microsoft.com/office/drawing/2010/main">
          <mc:Choice Requires="a14">
            <p:sp>
              <p:nvSpPr>
                <p:cNvPr id="76" name="文本框 75"/>
                <p:cNvSpPr txBox="1"/>
                <p:nvPr/>
              </p:nvSpPr>
              <p:spPr>
                <a:xfrm>
                  <a:off x="66271" y="8369547"/>
                  <a:ext cx="3902563" cy="587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410766" fontAlgn="auto" hangingPunct="0">
                    <a:spcBef>
                      <a:spcPts val="0"/>
                    </a:spcBef>
                    <a:spcAft>
                      <a:spcPts val="0"/>
                    </a:spcAft>
                  </a:pPr>
                  <a14:m>
                    <m:oMathPara xmlns:m="http://schemas.openxmlformats.org/officeDocument/2006/math">
                      <m:oMathParaPr>
                        <m:jc m:val="centerGroup"/>
                      </m:oMathParaPr>
                      <m:oMath xmlns:m="http://schemas.openxmlformats.org/officeDocument/2006/math">
                        <m:sSup>
                          <m:sSupPr>
                            <m:ctrlPr>
                              <a:rPr lang="pt-BR" altLang="zh-CN" sz="1000" b="1" i="1">
                                <a:solidFill>
                                  <a:srgbClr val="FFFFFF"/>
                                </a:solidFill>
                                <a:latin typeface="Cambria Math" panose="02040503050406030204" pitchFamily="18" charset="0"/>
                                <a:sym typeface="Helvetica Neue"/>
                              </a:rPr>
                            </m:ctrlPr>
                          </m:sSupPr>
                          <m:e>
                            <m:r>
                              <a:rPr lang="en-US" altLang="zh-CN" sz="1000" b="1" i="1">
                                <a:solidFill>
                                  <a:srgbClr val="FFFFFF"/>
                                </a:solidFill>
                                <a:latin typeface="Cambria Math" panose="02040503050406030204" pitchFamily="18" charset="0"/>
                                <a:sym typeface="Helvetica Neue"/>
                              </a:rPr>
                              <m:t>𝒘</m:t>
                            </m:r>
                          </m:e>
                          <m:sup>
                            <m:r>
                              <a:rPr lang="zh-CN" altLang="en-US" sz="1000" i="1">
                                <a:latin typeface="Cambria Math" panose="02040503050406030204" pitchFamily="18" charset="0"/>
                              </a:rPr>
                              <m:t>’</m:t>
                            </m:r>
                          </m:sup>
                        </m:sSup>
                        <m:r>
                          <a:rPr lang="pt-BR" altLang="zh-CN" sz="1000" b="1" i="1">
                            <a:solidFill>
                              <a:srgbClr val="FFFFFF"/>
                            </a:solidFill>
                            <a:latin typeface="Cambria Math" panose="02040503050406030204" pitchFamily="18" charset="0"/>
                            <a:sym typeface="Helvetica Neue"/>
                          </a:rPr>
                          <m:t>=</m:t>
                        </m:r>
                        <m:f>
                          <m:fPr>
                            <m:ctrlPr>
                              <a:rPr lang="en-US" altLang="zh-CN" sz="1000" b="1" i="1">
                                <a:solidFill>
                                  <a:srgbClr val="FFFFFF"/>
                                </a:solidFill>
                                <a:latin typeface="Cambria Math" panose="02040503050406030204" pitchFamily="18" charset="0"/>
                                <a:sym typeface="Helvetica Neue"/>
                              </a:rPr>
                            </m:ctrlPr>
                          </m:fPr>
                          <m:num>
                            <m:r>
                              <a:rPr lang="en-US" altLang="zh-CN" sz="1000" b="1" i="1">
                                <a:solidFill>
                                  <a:srgbClr val="FFFFFF"/>
                                </a:solidFill>
                                <a:latin typeface="Cambria Math" panose="02040503050406030204" pitchFamily="18" charset="0"/>
                                <a:sym typeface="Helvetica Neue"/>
                              </a:rPr>
                              <m:t>𝒘</m:t>
                            </m:r>
                          </m:num>
                          <m:den>
                            <m:rad>
                              <m:radPr>
                                <m:degHide m:val="on"/>
                                <m:ctrlPr>
                                  <a:rPr lang="en-US" altLang="zh-CN" sz="1000" b="1" i="1">
                                    <a:solidFill>
                                      <a:srgbClr val="FFFFFF"/>
                                    </a:solidFill>
                                    <a:latin typeface="Cambria Math" panose="02040503050406030204" pitchFamily="18" charset="0"/>
                                    <a:ea typeface="Cambria Math" panose="02040503050406030204" pitchFamily="18" charset="0"/>
                                    <a:sym typeface="Helvetica Neue"/>
                                  </a:rPr>
                                </m:ctrlPr>
                              </m:radPr>
                              <m:deg/>
                              <m:e>
                                <m:r>
                                  <a:rPr lang="en-US" altLang="zh-CN" sz="1000" b="1" i="1">
                                    <a:solidFill>
                                      <a:srgbClr val="FFFFFF"/>
                                    </a:solidFill>
                                    <a:latin typeface="Cambria Math" panose="02040503050406030204" pitchFamily="18" charset="0"/>
                                    <a:ea typeface="Cambria Math" panose="02040503050406030204" pitchFamily="18" charset="0"/>
                                    <a:sym typeface="Helvetica Neue"/>
                                  </a:rPr>
                                  <m:t>𝒗𝒂𝒓</m:t>
                                </m:r>
                              </m:e>
                            </m:rad>
                          </m:den>
                        </m:f>
                        <m:r>
                          <a:rPr lang="en-US" altLang="zh-CN" sz="1000" b="1" i="1">
                            <a:solidFill>
                              <a:srgbClr val="FFFFFF"/>
                            </a:solidFill>
                            <a:latin typeface="Cambria Math" panose="02040503050406030204" pitchFamily="18" charset="0"/>
                            <a:sym typeface="Helvetica Neue"/>
                          </a:rPr>
                          <m:t> ∗ </m:t>
                        </m:r>
                        <m:r>
                          <a:rPr lang="zh-CN" altLang="en-US" sz="1000" b="1" i="1">
                            <a:solidFill>
                              <a:srgbClr val="FFFFFF"/>
                            </a:solidFill>
                            <a:latin typeface="Cambria Math" panose="02040503050406030204" pitchFamily="18" charset="0"/>
                            <a:sym typeface="Helvetica Neue"/>
                          </a:rPr>
                          <m:t>𝜷</m:t>
                        </m:r>
                      </m:oMath>
                    </m:oMathPara>
                  </a14:m>
                  <a:endParaRPr lang="zh-CN" altLang="en-US" sz="1000" b="1" dirty="0">
                    <a:solidFill>
                      <a:srgbClr val="FFFFFF"/>
                    </a:solidFill>
                    <a:latin typeface="微软雅黑" panose="020B0503020204020204" pitchFamily="34" charset="-122"/>
                    <a:ea typeface="微软雅黑" panose="020B0503020204020204" pitchFamily="34" charset="-122"/>
                    <a:sym typeface="Helvetica Neue"/>
                  </a:endParaRPr>
                </a:p>
              </p:txBody>
            </p:sp>
          </mc:Choice>
          <mc:Fallback xmlns="">
            <p:sp>
              <p:nvSpPr>
                <p:cNvPr id="76" name="文本框 75"/>
                <p:cNvSpPr txBox="1">
                  <a:spLocks noRot="1" noChangeAspect="1" noMove="1" noResize="1" noEditPoints="1" noAdjustHandles="1" noChangeArrowheads="1" noChangeShapeType="1" noTextEdit="1"/>
                </p:cNvSpPr>
                <p:nvPr/>
              </p:nvSpPr>
              <p:spPr>
                <a:xfrm>
                  <a:off x="66271" y="8369547"/>
                  <a:ext cx="3902563" cy="587214"/>
                </a:xfrm>
                <a:prstGeom prst="rect">
                  <a:avLst/>
                </a:prstGeom>
                <a:blipFill>
                  <a:blip r:embed="rId3"/>
                  <a:stretch>
                    <a:fillRect/>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p:cNvSpPr txBox="1"/>
                <p:nvPr/>
              </p:nvSpPr>
              <p:spPr>
                <a:xfrm>
                  <a:off x="2948842" y="8422961"/>
                  <a:ext cx="2789394" cy="4803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410766" fontAlgn="auto" hangingPunct="0">
                    <a:spcBef>
                      <a:spcPts val="0"/>
                    </a:spcBef>
                    <a:spcAft>
                      <a:spcPts val="0"/>
                    </a:spcAft>
                  </a:pPr>
                  <a14:m>
                    <m:oMath xmlns:m="http://schemas.openxmlformats.org/officeDocument/2006/math">
                      <m:sSup>
                        <m:sSupPr>
                          <m:ctrlPr>
                            <a:rPr lang="pt-BR" altLang="zh-CN" sz="1000" b="1" i="1">
                              <a:solidFill>
                                <a:srgbClr val="FFFFFF"/>
                              </a:solidFill>
                              <a:latin typeface="Cambria Math" panose="02040503050406030204" pitchFamily="18" charset="0"/>
                              <a:sym typeface="Helvetica Neue"/>
                            </a:rPr>
                          </m:ctrlPr>
                        </m:sSupPr>
                        <m:e>
                          <m:r>
                            <a:rPr lang="en-US" altLang="zh-CN" sz="1000" b="1" i="1">
                              <a:solidFill>
                                <a:srgbClr val="FFFFFF"/>
                              </a:solidFill>
                              <a:latin typeface="Cambria Math" panose="02040503050406030204" pitchFamily="18" charset="0"/>
                              <a:sym typeface="Helvetica Neue"/>
                            </a:rPr>
                            <m:t>𝒃</m:t>
                          </m:r>
                        </m:e>
                        <m:sup>
                          <m:r>
                            <a:rPr lang="zh-CN" altLang="en-US" sz="1000" i="1">
                              <a:latin typeface="Cambria Math" panose="02040503050406030204" pitchFamily="18" charset="0"/>
                            </a:rPr>
                            <m:t>’</m:t>
                          </m:r>
                        </m:sup>
                      </m:sSup>
                      <m:r>
                        <a:rPr lang="pt-BR" altLang="zh-CN" sz="1000" b="1" i="1">
                          <a:solidFill>
                            <a:srgbClr val="FFFFFF"/>
                          </a:solidFill>
                          <a:latin typeface="Cambria Math" panose="02040503050406030204" pitchFamily="18" charset="0"/>
                          <a:sym typeface="Helvetica Neue"/>
                        </a:rPr>
                        <m:t>=</m:t>
                      </m:r>
                      <m:f>
                        <m:fPr>
                          <m:ctrlPr>
                            <a:rPr lang="en-US" altLang="zh-CN" sz="1000" b="1" i="1">
                              <a:solidFill>
                                <a:srgbClr val="FFFFFF"/>
                              </a:solidFill>
                              <a:latin typeface="Cambria Math" panose="02040503050406030204" pitchFamily="18" charset="0"/>
                              <a:sym typeface="Helvetica Neue"/>
                            </a:rPr>
                          </m:ctrlPr>
                        </m:fPr>
                        <m:num>
                          <m:r>
                            <a:rPr lang="en-US" altLang="zh-CN" sz="1000" b="1" i="1">
                              <a:solidFill>
                                <a:srgbClr val="FFFFFF"/>
                              </a:solidFill>
                              <a:latin typeface="Cambria Math" panose="02040503050406030204" pitchFamily="18" charset="0"/>
                              <a:sym typeface="Helvetica Neue"/>
                            </a:rPr>
                            <m:t>𝒃</m:t>
                          </m:r>
                          <m:r>
                            <a:rPr lang="en-US" altLang="zh-CN" sz="1000" b="1" i="1">
                              <a:solidFill>
                                <a:srgbClr val="FFFFFF"/>
                              </a:solidFill>
                              <a:latin typeface="Cambria Math" panose="02040503050406030204" pitchFamily="18" charset="0"/>
                              <a:sym typeface="Helvetica Neue"/>
                            </a:rPr>
                            <m:t>−</m:t>
                          </m:r>
                          <m:r>
                            <a:rPr lang="en-US" altLang="zh-CN" sz="1000" b="1" i="1">
                              <a:solidFill>
                                <a:srgbClr val="FFFFFF"/>
                              </a:solidFill>
                              <a:latin typeface="Cambria Math" panose="02040503050406030204" pitchFamily="18" charset="0"/>
                              <a:sym typeface="Helvetica Neue"/>
                            </a:rPr>
                            <m:t>𝒎𝒆𝒂𝒏</m:t>
                          </m:r>
                        </m:num>
                        <m:den>
                          <m:rad>
                            <m:radPr>
                              <m:degHide m:val="on"/>
                              <m:ctrlPr>
                                <a:rPr lang="en-US" altLang="zh-CN" sz="1000" b="1" i="1">
                                  <a:solidFill>
                                    <a:srgbClr val="FFFFFF"/>
                                  </a:solidFill>
                                  <a:latin typeface="Cambria Math" panose="02040503050406030204" pitchFamily="18" charset="0"/>
                                  <a:ea typeface="Cambria Math" panose="02040503050406030204" pitchFamily="18" charset="0"/>
                                  <a:sym typeface="Helvetica Neue"/>
                                </a:rPr>
                              </m:ctrlPr>
                            </m:radPr>
                            <m:deg/>
                            <m:e>
                              <m:r>
                                <a:rPr lang="en-US" altLang="zh-CN" sz="1000" b="1" i="1">
                                  <a:solidFill>
                                    <a:srgbClr val="FFFFFF"/>
                                  </a:solidFill>
                                  <a:latin typeface="Cambria Math" panose="02040503050406030204" pitchFamily="18" charset="0"/>
                                  <a:ea typeface="Cambria Math" panose="02040503050406030204" pitchFamily="18" charset="0"/>
                                  <a:sym typeface="Helvetica Neue"/>
                                </a:rPr>
                                <m:t>𝒗𝒂𝒓</m:t>
                              </m:r>
                            </m:e>
                          </m:rad>
                        </m:den>
                      </m:f>
                      <m:r>
                        <a:rPr lang="en-US" altLang="zh-CN" sz="1000" b="1" i="1">
                          <a:solidFill>
                            <a:srgbClr val="FFFFFF"/>
                          </a:solidFill>
                          <a:latin typeface="Cambria Math" panose="02040503050406030204" pitchFamily="18" charset="0"/>
                          <a:sym typeface="Helvetica Neue"/>
                        </a:rPr>
                        <m:t> ∗</m:t>
                      </m:r>
                      <m:r>
                        <a:rPr lang="zh-CN" altLang="en-US" sz="1000" b="1" i="1">
                          <a:solidFill>
                            <a:srgbClr val="FFFFFF"/>
                          </a:solidFill>
                          <a:latin typeface="Cambria Math" panose="02040503050406030204" pitchFamily="18" charset="0"/>
                          <a:sym typeface="Helvetica Neue"/>
                        </a:rPr>
                        <m:t>𝜷</m:t>
                      </m:r>
                      <m:r>
                        <a:rPr lang="en-US" altLang="zh-CN" sz="1000" b="1" i="1">
                          <a:solidFill>
                            <a:srgbClr val="FFFFFF"/>
                          </a:solidFill>
                          <a:latin typeface="Cambria Math" panose="02040503050406030204" pitchFamily="18" charset="0"/>
                          <a:sym typeface="Helvetica Neue"/>
                        </a:rPr>
                        <m:t>+</m:t>
                      </m:r>
                      <m:r>
                        <a:rPr lang="zh-CN" altLang="en-US" sz="1000" b="1" i="1">
                          <a:solidFill>
                            <a:srgbClr val="FFFFFF"/>
                          </a:solidFill>
                          <a:latin typeface="Cambria Math" panose="02040503050406030204" pitchFamily="18" charset="0"/>
                          <a:sym typeface="Helvetica Neue"/>
                        </a:rPr>
                        <m:t>𝜸</m:t>
                      </m:r>
                    </m:oMath>
                  </a14:m>
                  <a:r>
                    <a:rPr lang="en-US" altLang="zh-CN" sz="1000" b="1" dirty="0">
                      <a:solidFill>
                        <a:srgbClr val="FFFFFF"/>
                      </a:solidFill>
                      <a:latin typeface="微软雅黑" panose="020B0503020204020204" pitchFamily="34" charset="-122"/>
                      <a:ea typeface="微软雅黑" panose="020B0503020204020204" pitchFamily="34" charset="-122"/>
                      <a:sym typeface="Helvetica Neue"/>
                    </a:rPr>
                    <a:t> </a:t>
                  </a:r>
                  <a:endParaRPr lang="zh-CN" altLang="en-US" sz="1000" b="1" dirty="0">
                    <a:solidFill>
                      <a:srgbClr val="FFFFFF"/>
                    </a:solidFill>
                    <a:latin typeface="微软雅黑" panose="020B0503020204020204" pitchFamily="34" charset="-122"/>
                    <a:ea typeface="微软雅黑" panose="020B0503020204020204" pitchFamily="34" charset="-122"/>
                    <a:sym typeface="Helvetica Neue"/>
                  </a:endParaRPr>
                </a:p>
              </p:txBody>
            </p:sp>
          </mc:Choice>
          <mc:Fallback xmlns="">
            <p:sp>
              <p:nvSpPr>
                <p:cNvPr id="77" name="文本框 76"/>
                <p:cNvSpPr txBox="1">
                  <a:spLocks noRot="1" noChangeAspect="1" noMove="1" noResize="1" noEditPoints="1" noAdjustHandles="1" noChangeArrowheads="1" noChangeShapeType="1" noTextEdit="1"/>
                </p:cNvSpPr>
                <p:nvPr/>
              </p:nvSpPr>
              <p:spPr>
                <a:xfrm>
                  <a:off x="2948842" y="8422961"/>
                  <a:ext cx="2789394" cy="480388"/>
                </a:xfrm>
                <a:prstGeom prst="rect">
                  <a:avLst/>
                </a:prstGeom>
                <a:blipFill>
                  <a:blip r:embed="rId4"/>
                  <a:stretch>
                    <a:fillRect b="-5263"/>
                  </a:stretch>
                </a:blipFill>
                <a:ln w="12700" cap="flat">
                  <a:noFill/>
                  <a:miter lim="400000"/>
                </a:ln>
                <a:effectLst/>
              </p:spPr>
              <p:txBody>
                <a:bodyPr/>
                <a:lstStyle/>
                <a:p>
                  <a:r>
                    <a:rPr lang="zh-CN" altLang="en-US">
                      <a:noFill/>
                    </a:rPr>
                    <a:t> </a:t>
                  </a:r>
                </a:p>
              </p:txBody>
            </p:sp>
          </mc:Fallback>
        </mc:AlternateContent>
        <p:sp>
          <p:nvSpPr>
            <p:cNvPr id="24" name="矩形 23"/>
            <p:cNvSpPr/>
            <p:nvPr/>
          </p:nvSpPr>
          <p:spPr>
            <a:xfrm>
              <a:off x="742957" y="8363475"/>
              <a:ext cx="4995279" cy="605936"/>
            </a:xfrm>
            <a:prstGeom prst="rect">
              <a:avLst/>
            </a:prstGeom>
            <a:noFill/>
            <a:ln w="12700" cap="flat">
              <a:solidFill>
                <a:schemeClr val="tx1"/>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66" fontAlgn="auto" hangingPunct="0">
                <a:spcBef>
                  <a:spcPts val="0"/>
                </a:spcBef>
                <a:spcAft>
                  <a:spcPts val="0"/>
                </a:spcAft>
              </a:pPr>
              <a:endParaRPr lang="zh-CN" altLang="en-US" sz="1500">
                <a:solidFill>
                  <a:srgbClr val="FFFFFF"/>
                </a:solidFill>
                <a:latin typeface="Arial"/>
                <a:ea typeface="+mn-ea"/>
                <a:sym typeface="Helvetica Neue Medium"/>
              </a:endParaRPr>
            </a:p>
          </p:txBody>
        </p:sp>
      </p:grpSp>
    </p:spTree>
    <p:extLst>
      <p:ext uri="{BB962C8B-B14F-4D97-AF65-F5344CB8AC3E}">
        <p14:creationId xmlns:p14="http://schemas.microsoft.com/office/powerpoint/2010/main" val="663864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图优化方式</a:t>
            </a:r>
            <a:endParaRPr lang="en-US" dirty="0"/>
          </a:p>
        </p:txBody>
      </p:sp>
      <p:sp>
        <p:nvSpPr>
          <p:cNvPr id="6" name="Text Placeholder 5"/>
          <p:cNvSpPr>
            <a:spLocks noGrp="1"/>
          </p:cNvSpPr>
          <p:nvPr>
            <p:ph sz="half" idx="1"/>
          </p:nvPr>
        </p:nvSpPr>
        <p:spPr/>
        <p:txBody>
          <a:bodyPr/>
          <a:lstStyle/>
          <a:p>
            <a:pPr marL="457200" indent="-457200">
              <a:lnSpc>
                <a:spcPct val="150000"/>
              </a:lnSpc>
              <a:buFont typeface="+mj-lt"/>
              <a:buAutoNum type="arabicPeriod"/>
            </a:pPr>
            <a:r>
              <a:rPr lang="en-US" altLang="zh-CN" b="1" dirty="0">
                <a:latin typeface="Gill Sans MT" panose="020B0502020104020203" pitchFamily="34" charset="0"/>
              </a:rPr>
              <a:t>Basic:</a:t>
            </a:r>
            <a:r>
              <a:rPr lang="en-US" altLang="zh-CN" dirty="0">
                <a:latin typeface="Gill Sans MT" panose="020B0502020104020203" pitchFamily="34" charset="0"/>
              </a:rPr>
              <a:t> </a:t>
            </a:r>
            <a:r>
              <a:rPr lang="zh-CN" altLang="en-US" dirty="0">
                <a:latin typeface="Gill Sans MT" panose="020B0502020104020203" pitchFamily="34" charset="0"/>
              </a:rPr>
              <a:t>基础优化涵盖了所有保留计算图语义的修改，如：</a:t>
            </a:r>
            <a:r>
              <a:rPr lang="en-US" altLang="zh-CN" dirty="0">
                <a:latin typeface="Gill Sans MT" panose="020B0502020104020203" pitchFamily="34" charset="0"/>
              </a:rPr>
              <a:t>O1</a:t>
            </a:r>
            <a:r>
              <a:rPr lang="zh-CN" altLang="en-US" dirty="0">
                <a:latin typeface="Gill Sans MT" panose="020B0502020104020203" pitchFamily="34" charset="0"/>
              </a:rPr>
              <a:t>常量折叠、</a:t>
            </a:r>
            <a:r>
              <a:rPr lang="en-US" altLang="zh-CN" dirty="0">
                <a:latin typeface="Gill Sans MT" panose="020B0502020104020203" pitchFamily="34" charset="0"/>
              </a:rPr>
              <a:t>O2</a:t>
            </a:r>
            <a:r>
              <a:rPr lang="zh-CN" altLang="en-US" dirty="0">
                <a:latin typeface="Gill Sans MT" panose="020B0502020104020203" pitchFamily="34" charset="0"/>
              </a:rPr>
              <a:t>冗余节点消除和</a:t>
            </a:r>
            <a:r>
              <a:rPr lang="en-US" altLang="zh-CN" dirty="0">
                <a:latin typeface="Gill Sans MT" panose="020B0502020104020203" pitchFamily="34" charset="0"/>
              </a:rPr>
              <a:t>O3</a:t>
            </a:r>
            <a:r>
              <a:rPr lang="zh-CN" altLang="en-US" dirty="0">
                <a:latin typeface="Gill Sans MT" panose="020B0502020104020203" pitchFamily="34" charset="0"/>
              </a:rPr>
              <a:t>有限数量的算子融合。</a:t>
            </a:r>
          </a:p>
          <a:p>
            <a:pPr marL="457200" indent="-457200">
              <a:lnSpc>
                <a:spcPct val="150000"/>
              </a:lnSpc>
              <a:buFont typeface="+mj-lt"/>
              <a:buAutoNum type="arabicPeriod"/>
            </a:pPr>
            <a:r>
              <a:rPr lang="en-US" altLang="zh-CN" b="1" dirty="0">
                <a:latin typeface="Gill Sans MT" panose="020B0502020104020203" pitchFamily="34" charset="0"/>
              </a:rPr>
              <a:t>Extended: </a:t>
            </a:r>
            <a:r>
              <a:rPr lang="zh-CN" altLang="en-US" dirty="0">
                <a:latin typeface="Gill Sans MT" panose="020B0502020104020203" pitchFamily="34" charset="0"/>
              </a:rPr>
              <a:t>扩展优化仅在运行特定后端，如 </a:t>
            </a:r>
            <a:r>
              <a:rPr lang="en-US" altLang="zh-CN" dirty="0">
                <a:latin typeface="Gill Sans MT" panose="020B0502020104020203" pitchFamily="34" charset="0"/>
              </a:rPr>
              <a:t>CPU</a:t>
            </a:r>
            <a:r>
              <a:rPr lang="zh-CN" altLang="en-US" dirty="0">
                <a:latin typeface="Gill Sans MT" panose="020B0502020104020203" pitchFamily="34" charset="0"/>
              </a:rPr>
              <a:t>、</a:t>
            </a:r>
            <a:r>
              <a:rPr lang="en-US" altLang="zh-CN" dirty="0">
                <a:latin typeface="Gill Sans MT" panose="020B0502020104020203" pitchFamily="34" charset="0"/>
              </a:rPr>
              <a:t>CUDA</a:t>
            </a:r>
            <a:r>
              <a:rPr lang="zh-CN" altLang="en-US" dirty="0">
                <a:latin typeface="Gill Sans MT" panose="020B0502020104020203" pitchFamily="34" charset="0"/>
              </a:rPr>
              <a:t>、</a:t>
            </a:r>
            <a:r>
              <a:rPr lang="en-US" altLang="zh-CN" dirty="0">
                <a:latin typeface="Gill Sans MT" panose="020B0502020104020203" pitchFamily="34" charset="0"/>
              </a:rPr>
              <a:t>NPU</a:t>
            </a:r>
            <a:r>
              <a:rPr lang="zh-CN" altLang="en-US" dirty="0">
                <a:latin typeface="Gill Sans MT" panose="020B0502020104020203" pitchFamily="34" charset="0"/>
              </a:rPr>
              <a:t> </a:t>
            </a:r>
            <a:r>
              <a:rPr lang="en-US" altLang="zh-CN" dirty="0">
                <a:latin typeface="Gill Sans MT" panose="020B0502020104020203" pitchFamily="34" charset="0"/>
              </a:rPr>
              <a:t> </a:t>
            </a:r>
            <a:r>
              <a:rPr lang="zh-CN" altLang="en-US" dirty="0">
                <a:latin typeface="Gill Sans MT" panose="020B0502020104020203" pitchFamily="34" charset="0"/>
              </a:rPr>
              <a:t>后端执行提供程序时适用。其针对硬件进行特殊且复杂的 </a:t>
            </a:r>
            <a:r>
              <a:rPr lang="en-US" altLang="zh-CN" dirty="0">
                <a:latin typeface="Gill Sans MT" panose="020B0502020104020203" pitchFamily="34" charset="0"/>
              </a:rPr>
              <a:t>Kernel</a:t>
            </a:r>
            <a:r>
              <a:rPr lang="zh-CN" altLang="en-US" dirty="0">
                <a:latin typeface="Gill Sans MT" panose="020B0502020104020203" pitchFamily="34" charset="0"/>
              </a:rPr>
              <a:t> 融合策略和方法。</a:t>
            </a:r>
          </a:p>
          <a:p>
            <a:pPr marL="457200" indent="-457200">
              <a:lnSpc>
                <a:spcPct val="150000"/>
              </a:lnSpc>
              <a:buFont typeface="+mj-lt"/>
              <a:buAutoNum type="arabicPeriod"/>
            </a:pPr>
            <a:r>
              <a:rPr lang="en-US" altLang="zh-CN" b="1" dirty="0">
                <a:latin typeface="Gill Sans MT" panose="020B0502020104020203" pitchFamily="34" charset="0"/>
              </a:rPr>
              <a:t>Layout optimizations: </a:t>
            </a:r>
            <a:r>
              <a:rPr lang="zh-CN" altLang="en-US" dirty="0">
                <a:latin typeface="Gill Sans MT" panose="020B0502020104020203" pitchFamily="34" charset="0"/>
              </a:rPr>
              <a:t>布局转换优化，主要是不同 </a:t>
            </a:r>
            <a:r>
              <a:rPr lang="en-US" altLang="zh-CN" dirty="0">
                <a:latin typeface="Gill Sans MT" panose="020B0502020104020203" pitchFamily="34" charset="0"/>
              </a:rPr>
              <a:t>AI</a:t>
            </a:r>
            <a:r>
              <a:rPr lang="zh-CN" altLang="en-US" dirty="0">
                <a:latin typeface="Gill Sans MT" panose="020B0502020104020203" pitchFamily="34" charset="0"/>
              </a:rPr>
              <a:t> 框架，在不同的硬件后端训练又在不同的硬件后端执行，数据的存储和排布格式不同。</a:t>
            </a:r>
            <a:endParaRPr lang="en-US" sz="1200" dirty="0">
              <a:latin typeface="Gill Sans MT" panose="020B0502020104020203" pitchFamily="34" charset="0"/>
            </a:endParaRPr>
          </a:p>
        </p:txBody>
      </p:sp>
    </p:spTree>
    <p:extLst>
      <p:ext uri="{BB962C8B-B14F-4D97-AF65-F5344CB8AC3E}">
        <p14:creationId xmlns:p14="http://schemas.microsoft.com/office/powerpoint/2010/main" val="26201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图优化方式</a:t>
            </a:r>
            <a:endParaRPr lang="en-US" dirty="0"/>
          </a:p>
        </p:txBody>
      </p:sp>
      <p:sp>
        <p:nvSpPr>
          <p:cNvPr id="6" name="Text Placeholder 5"/>
          <p:cNvSpPr>
            <a:spLocks noGrp="1"/>
          </p:cNvSpPr>
          <p:nvPr>
            <p:ph sz="half" idx="1"/>
          </p:nvPr>
        </p:nvSpPr>
        <p:spPr/>
        <p:txBody>
          <a:bodyPr/>
          <a:lstStyle/>
          <a:p>
            <a:pPr marL="457200" indent="-457200">
              <a:lnSpc>
                <a:spcPct val="150000"/>
              </a:lnSpc>
              <a:buFont typeface="+mj-lt"/>
              <a:buAutoNum type="arabicPeriod"/>
            </a:pPr>
            <a:r>
              <a:rPr lang="en-US" altLang="zh-CN" b="1" dirty="0">
                <a:latin typeface="Gill Sans MT" panose="020B0502020104020203" pitchFamily="34" charset="0"/>
              </a:rPr>
              <a:t>Basic:</a:t>
            </a:r>
            <a:r>
              <a:rPr lang="en-US" altLang="zh-CN" dirty="0">
                <a:latin typeface="Gill Sans MT" panose="020B0502020104020203" pitchFamily="34" charset="0"/>
              </a:rPr>
              <a:t> </a:t>
            </a:r>
            <a:r>
              <a:rPr lang="zh-CN" altLang="en-US" dirty="0">
                <a:latin typeface="Gill Sans MT" panose="020B0502020104020203" pitchFamily="34" charset="0"/>
              </a:rPr>
              <a:t>基础优化涵盖了所有保留计算图语义的修改，如：</a:t>
            </a:r>
            <a:r>
              <a:rPr lang="en-US" altLang="zh-CN" dirty="0">
                <a:latin typeface="Gill Sans MT" panose="020B0502020104020203" pitchFamily="34" charset="0"/>
              </a:rPr>
              <a:t>O1</a:t>
            </a:r>
            <a:r>
              <a:rPr lang="zh-CN" altLang="en-US" dirty="0">
                <a:latin typeface="Gill Sans MT" panose="020B0502020104020203" pitchFamily="34" charset="0"/>
              </a:rPr>
              <a:t>常量折叠、</a:t>
            </a:r>
            <a:r>
              <a:rPr lang="en-US" altLang="zh-CN" dirty="0">
                <a:latin typeface="Gill Sans MT" panose="020B0502020104020203" pitchFamily="34" charset="0"/>
              </a:rPr>
              <a:t>O2</a:t>
            </a:r>
            <a:r>
              <a:rPr lang="zh-CN" altLang="en-US" dirty="0">
                <a:latin typeface="Gill Sans MT" panose="020B0502020104020203" pitchFamily="34" charset="0"/>
              </a:rPr>
              <a:t>冗余节点消除和</a:t>
            </a:r>
            <a:r>
              <a:rPr lang="en-US" altLang="zh-CN" dirty="0">
                <a:latin typeface="Gill Sans MT" panose="020B0502020104020203" pitchFamily="34" charset="0"/>
              </a:rPr>
              <a:t>O3</a:t>
            </a:r>
            <a:r>
              <a:rPr lang="zh-CN" altLang="en-US" dirty="0">
                <a:latin typeface="Gill Sans MT" panose="020B0502020104020203" pitchFamily="34" charset="0"/>
              </a:rPr>
              <a:t>有限数量的算子融合。</a:t>
            </a:r>
          </a:p>
          <a:p>
            <a:pPr marL="457200" indent="-457200">
              <a:lnSpc>
                <a:spcPct val="150000"/>
              </a:lnSpc>
              <a:buFont typeface="+mj-lt"/>
              <a:buAutoNum type="arabicPeriod"/>
            </a:pPr>
            <a:r>
              <a:rPr lang="en-US" altLang="zh-CN" b="1" dirty="0">
                <a:latin typeface="Gill Sans MT" panose="020B0502020104020203" pitchFamily="34" charset="0"/>
              </a:rPr>
              <a:t>Extended: </a:t>
            </a:r>
            <a:r>
              <a:rPr lang="zh-CN" altLang="en-US" dirty="0">
                <a:latin typeface="Gill Sans MT" panose="020B0502020104020203" pitchFamily="34" charset="0"/>
              </a:rPr>
              <a:t>扩展优化仅在运行特定后端，如 </a:t>
            </a:r>
            <a:r>
              <a:rPr lang="en-US" altLang="zh-CN" dirty="0">
                <a:latin typeface="Gill Sans MT" panose="020B0502020104020203" pitchFamily="34" charset="0"/>
              </a:rPr>
              <a:t>CPU</a:t>
            </a:r>
            <a:r>
              <a:rPr lang="zh-CN" altLang="en-US" dirty="0">
                <a:latin typeface="Gill Sans MT" panose="020B0502020104020203" pitchFamily="34" charset="0"/>
              </a:rPr>
              <a:t>、</a:t>
            </a:r>
            <a:r>
              <a:rPr lang="en-US" altLang="zh-CN" dirty="0">
                <a:latin typeface="Gill Sans MT" panose="020B0502020104020203" pitchFamily="34" charset="0"/>
              </a:rPr>
              <a:t>CUDA</a:t>
            </a:r>
            <a:r>
              <a:rPr lang="zh-CN" altLang="en-US" dirty="0">
                <a:latin typeface="Gill Sans MT" panose="020B0502020104020203" pitchFamily="34" charset="0"/>
              </a:rPr>
              <a:t>、</a:t>
            </a:r>
            <a:r>
              <a:rPr lang="en-US" altLang="zh-CN" dirty="0">
                <a:latin typeface="Gill Sans MT" panose="020B0502020104020203" pitchFamily="34" charset="0"/>
              </a:rPr>
              <a:t>NPU</a:t>
            </a:r>
            <a:r>
              <a:rPr lang="zh-CN" altLang="en-US" dirty="0">
                <a:latin typeface="Gill Sans MT" panose="020B0502020104020203" pitchFamily="34" charset="0"/>
              </a:rPr>
              <a:t> </a:t>
            </a:r>
            <a:r>
              <a:rPr lang="en-US" altLang="zh-CN" dirty="0">
                <a:latin typeface="Gill Sans MT" panose="020B0502020104020203" pitchFamily="34" charset="0"/>
              </a:rPr>
              <a:t> </a:t>
            </a:r>
            <a:r>
              <a:rPr lang="zh-CN" altLang="en-US" dirty="0">
                <a:latin typeface="Gill Sans MT" panose="020B0502020104020203" pitchFamily="34" charset="0"/>
              </a:rPr>
              <a:t>后端执行提供程序时适用。其针对硬件进行特殊且复杂的 </a:t>
            </a:r>
            <a:r>
              <a:rPr lang="en-US" altLang="zh-CN" dirty="0">
                <a:latin typeface="Gill Sans MT" panose="020B0502020104020203" pitchFamily="34" charset="0"/>
              </a:rPr>
              <a:t>Kernel</a:t>
            </a:r>
            <a:r>
              <a:rPr lang="zh-CN" altLang="en-US" dirty="0">
                <a:latin typeface="Gill Sans MT" panose="020B0502020104020203" pitchFamily="34" charset="0"/>
              </a:rPr>
              <a:t> 融合策略和方法。</a:t>
            </a:r>
          </a:p>
          <a:p>
            <a:pPr marL="457200" indent="-457200">
              <a:lnSpc>
                <a:spcPct val="150000"/>
              </a:lnSpc>
              <a:buFont typeface="+mj-lt"/>
              <a:buAutoNum type="arabicPeriod"/>
            </a:pPr>
            <a:r>
              <a:rPr lang="en-US" altLang="zh-CN" b="1" dirty="0">
                <a:latin typeface="Gill Sans MT" panose="020B0502020104020203" pitchFamily="34" charset="0"/>
              </a:rPr>
              <a:t>Layout optimizations: </a:t>
            </a:r>
            <a:r>
              <a:rPr lang="zh-CN" altLang="en-US" dirty="0">
                <a:latin typeface="Gill Sans MT" panose="020B0502020104020203" pitchFamily="34" charset="0"/>
              </a:rPr>
              <a:t>布局转换优化，主要是不同 </a:t>
            </a:r>
            <a:r>
              <a:rPr lang="en-US" altLang="zh-CN" dirty="0">
                <a:latin typeface="Gill Sans MT" panose="020B0502020104020203" pitchFamily="34" charset="0"/>
              </a:rPr>
              <a:t>AI</a:t>
            </a:r>
            <a:r>
              <a:rPr lang="zh-CN" altLang="en-US" dirty="0">
                <a:latin typeface="Gill Sans MT" panose="020B0502020104020203" pitchFamily="34" charset="0"/>
              </a:rPr>
              <a:t> 框架，在不同的硬件后端训练又在不同的硬件后端执行，数据的存储和排布格式不同。</a:t>
            </a:r>
            <a:endParaRPr lang="en-US" sz="1200" dirty="0">
              <a:latin typeface="Gill Sans MT" panose="020B0502020104020203" pitchFamily="34" charset="0"/>
            </a:endParaRPr>
          </a:p>
        </p:txBody>
      </p:sp>
      <p:sp>
        <p:nvSpPr>
          <p:cNvPr id="2" name="矩形 1">
            <a:extLst>
              <a:ext uri="{FF2B5EF4-FFF2-40B4-BE49-F238E27FC236}">
                <a16:creationId xmlns:a16="http://schemas.microsoft.com/office/drawing/2014/main" id="{1439FF9D-116C-1441-8858-B927574ADD6E}"/>
              </a:ext>
            </a:extLst>
          </p:cNvPr>
          <p:cNvSpPr/>
          <p:nvPr/>
        </p:nvSpPr>
        <p:spPr bwMode="auto">
          <a:xfrm>
            <a:off x="3650109" y="4437112"/>
            <a:ext cx="5328592" cy="1584176"/>
          </a:xfrm>
          <a:prstGeom prst="rect">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a:t>
            </a:r>
          </a:p>
        </p:txBody>
      </p:sp>
    </p:spTree>
    <p:extLst>
      <p:ext uri="{BB962C8B-B14F-4D97-AF65-F5344CB8AC3E}">
        <p14:creationId xmlns:p14="http://schemas.microsoft.com/office/powerpoint/2010/main" val="111763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34B4B80-C759-634B-A9C1-32A8D5BE47F0}"/>
              </a:ext>
            </a:extLst>
          </p:cNvPr>
          <p:cNvSpPr>
            <a:spLocks noGrp="1"/>
          </p:cNvSpPr>
          <p:nvPr>
            <p:ph type="title"/>
          </p:nvPr>
        </p:nvSpPr>
        <p:spPr/>
        <p:txBody>
          <a:bodyPr/>
          <a:lstStyle/>
          <a:p>
            <a:r>
              <a:rPr lang="en-US" altLang="zh-CN" dirty="0"/>
              <a:t>Basic Graph Optimizations</a:t>
            </a:r>
            <a:r>
              <a:rPr lang="zh-CN" altLang="en-US" dirty="0"/>
              <a:t> 基础图优化</a:t>
            </a:r>
          </a:p>
        </p:txBody>
      </p:sp>
      <p:sp>
        <p:nvSpPr>
          <p:cNvPr id="6" name="内容占位符 5">
            <a:extLst>
              <a:ext uri="{FF2B5EF4-FFF2-40B4-BE49-F238E27FC236}">
                <a16:creationId xmlns:a16="http://schemas.microsoft.com/office/drawing/2014/main" id="{710D1618-40C3-5F40-9D9C-2E01767AC704}"/>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These are semantics-preserving graph rewrites which remove redundant nodes and redundant computation. They run before graph partitioning and thus apply to all the execution providers.</a:t>
            </a:r>
            <a:r>
              <a:rPr lang="zh-CN" altLang="en-US" dirty="0">
                <a:latin typeface="Gill Sans MT" panose="020B0502020104020203" pitchFamily="34" charset="0"/>
              </a:rPr>
              <a:t> </a:t>
            </a:r>
            <a:r>
              <a:rPr lang="zh-CN" altLang="en-US" dirty="0"/>
              <a:t>这些优化涵盖了所有保留语义的修改，如常量折叠、冗余节点消除和有限数量的节点融合。</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6838753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p:txBody>
          <a:bodyPr/>
          <a:lstStyle/>
          <a:p>
            <a:r>
              <a:rPr lang="en-US" altLang="zh-CN" dirty="0"/>
              <a:t>O1:</a:t>
            </a:r>
            <a:r>
              <a:rPr lang="zh-CN" altLang="en-US" dirty="0"/>
              <a:t> </a:t>
            </a:r>
            <a:r>
              <a:rPr lang="en-US" altLang="zh-CN" dirty="0"/>
              <a:t>Constant Folding</a:t>
            </a:r>
            <a:r>
              <a:rPr lang="zh-CN" altLang="en-US" dirty="0"/>
              <a:t> 常量折叠</a:t>
            </a:r>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p:txBody>
          <a:bodyPr/>
          <a:lstStyle/>
          <a:p>
            <a:r>
              <a:rPr lang="en-US" altLang="zh-CN" dirty="0">
                <a:latin typeface="Gill Sans MT" panose="020B0502020104020203" pitchFamily="34" charset="0"/>
              </a:rPr>
              <a:t>Statically computes parts of the graph that rely only on constant initializers. This eliminates the need to compute them during runtime.</a:t>
            </a:r>
            <a:br>
              <a:rPr lang="en-US" altLang="zh-CN" dirty="0">
                <a:latin typeface="Gill Sans MT" panose="020B0502020104020203" pitchFamily="34" charset="0"/>
              </a:rPr>
            </a:br>
            <a:endParaRPr lang="zh-CN" altLang="en-US" dirty="0">
              <a:latin typeface="Gill Sans MT" panose="020B0502020104020203" pitchFamily="34" charset="0"/>
            </a:endParaRPr>
          </a:p>
        </p:txBody>
      </p:sp>
    </p:spTree>
    <p:extLst>
      <p:ext uri="{BB962C8B-B14F-4D97-AF65-F5344CB8AC3E}">
        <p14:creationId xmlns:p14="http://schemas.microsoft.com/office/powerpoint/2010/main" val="144694196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p:txBody>
          <a:bodyPr/>
          <a:lstStyle/>
          <a:p>
            <a:r>
              <a:rPr lang="en-US" altLang="zh-CN" dirty="0"/>
              <a:t>O2: Redundant node eliminations</a:t>
            </a:r>
            <a:r>
              <a:rPr lang="zh-CN" altLang="en-US" dirty="0"/>
              <a:t> 冗余节点消除</a:t>
            </a:r>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Remove all redundant nodes without changing the graph structure. The following such optimizations are currently supported:</a:t>
            </a:r>
          </a:p>
          <a:p>
            <a:pPr marL="671513" indent="-401638">
              <a:lnSpc>
                <a:spcPct val="150000"/>
              </a:lnSpc>
              <a:buFont typeface="+mj-lt"/>
              <a:buAutoNum type="arabicPeriod"/>
            </a:pPr>
            <a:r>
              <a:rPr lang="en-US" altLang="zh-CN" dirty="0">
                <a:latin typeface="Gill Sans MT" panose="020B0502020104020203" pitchFamily="34" charset="0"/>
              </a:rPr>
              <a:t>Identity Elimination</a:t>
            </a:r>
          </a:p>
          <a:p>
            <a:pPr marL="671513" indent="-401638">
              <a:lnSpc>
                <a:spcPct val="150000"/>
              </a:lnSpc>
              <a:buFont typeface="+mj-lt"/>
              <a:buAutoNum type="arabicPeriod"/>
            </a:pPr>
            <a:r>
              <a:rPr lang="en-US" altLang="zh-CN" dirty="0">
                <a:latin typeface="Gill Sans MT" panose="020B0502020104020203" pitchFamily="34" charset="0"/>
              </a:rPr>
              <a:t>Slice Elimination</a:t>
            </a:r>
          </a:p>
          <a:p>
            <a:pPr marL="671513" indent="-401638">
              <a:lnSpc>
                <a:spcPct val="150000"/>
              </a:lnSpc>
              <a:buFont typeface="+mj-lt"/>
              <a:buAutoNum type="arabicPeriod"/>
            </a:pPr>
            <a:r>
              <a:rPr lang="en-US" altLang="zh-CN" dirty="0">
                <a:latin typeface="Gill Sans MT" panose="020B0502020104020203" pitchFamily="34" charset="0"/>
              </a:rPr>
              <a:t>Unsqueeze Elimination</a:t>
            </a:r>
          </a:p>
          <a:p>
            <a:pPr marL="671513" indent="-401638">
              <a:lnSpc>
                <a:spcPct val="150000"/>
              </a:lnSpc>
              <a:buFont typeface="+mj-lt"/>
              <a:buAutoNum type="arabicPeriod"/>
            </a:pPr>
            <a:r>
              <a:rPr lang="en-US" altLang="zh-CN" dirty="0">
                <a:latin typeface="Gill Sans MT" panose="020B0502020104020203" pitchFamily="34" charset="0"/>
              </a:rPr>
              <a:t>Dropout Elimination</a:t>
            </a:r>
          </a:p>
          <a:p>
            <a:pPr>
              <a:lnSpc>
                <a:spcPct val="150000"/>
              </a:lnSpc>
            </a:pPr>
            <a:endParaRPr lang="en-US" altLang="zh-CN" dirty="0">
              <a:latin typeface="Gill Sans MT" panose="020B0502020104020203" pitchFamily="34" charset="0"/>
            </a:endParaRPr>
          </a:p>
        </p:txBody>
      </p:sp>
    </p:spTree>
    <p:extLst>
      <p:ext uri="{BB962C8B-B14F-4D97-AF65-F5344CB8AC3E}">
        <p14:creationId xmlns:p14="http://schemas.microsoft.com/office/powerpoint/2010/main" val="24670148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p:txBody>
          <a:bodyPr/>
          <a:lstStyle/>
          <a:p>
            <a:r>
              <a:rPr lang="en-US" altLang="zh-CN" dirty="0"/>
              <a:t>O3: Operation fusions</a:t>
            </a:r>
            <a:r>
              <a:rPr lang="zh-CN" altLang="en-US" dirty="0"/>
              <a:t> 算子融合</a:t>
            </a:r>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Fuse/fold multiple nodes into a single node. For example, Conv Add fusion folds the Add operator as the bias of the Conv operator. The following such optimizations are currently supported: </a:t>
            </a:r>
          </a:p>
          <a:p>
            <a:pPr marL="671513" indent="-401638">
              <a:lnSpc>
                <a:spcPct val="150000"/>
              </a:lnSpc>
              <a:buFont typeface="+mj-lt"/>
              <a:buAutoNum type="arabicPeriod"/>
            </a:pPr>
            <a:r>
              <a:rPr lang="en-US" altLang="zh-CN" dirty="0">
                <a:latin typeface="Gill Sans MT" panose="020B0502020104020203" pitchFamily="34" charset="0"/>
              </a:rPr>
              <a:t>Conv Add Fusion</a:t>
            </a:r>
          </a:p>
          <a:p>
            <a:pPr marL="671513" indent="-401638">
              <a:lnSpc>
                <a:spcPct val="150000"/>
              </a:lnSpc>
              <a:buFont typeface="+mj-lt"/>
              <a:buAutoNum type="arabicPeriod"/>
            </a:pPr>
            <a:r>
              <a:rPr lang="en-US" altLang="zh-CN" dirty="0">
                <a:latin typeface="Gill Sans MT" panose="020B0502020104020203" pitchFamily="34" charset="0"/>
              </a:rPr>
              <a:t>Conv Mul Fusion</a:t>
            </a:r>
          </a:p>
          <a:p>
            <a:pPr marL="671513" indent="-401638">
              <a:lnSpc>
                <a:spcPct val="150000"/>
              </a:lnSpc>
              <a:buFont typeface="+mj-lt"/>
              <a:buAutoNum type="arabicPeriod"/>
            </a:pPr>
            <a:r>
              <a:rPr lang="en-US" altLang="zh-CN" dirty="0">
                <a:latin typeface="Gill Sans MT" panose="020B0502020104020203" pitchFamily="34" charset="0"/>
              </a:rPr>
              <a:t>Conv BatchNorm Fusion</a:t>
            </a:r>
          </a:p>
          <a:p>
            <a:pPr marL="671513" indent="-401638">
              <a:lnSpc>
                <a:spcPct val="150000"/>
              </a:lnSpc>
              <a:buFont typeface="+mj-lt"/>
              <a:buAutoNum type="arabicPeriod"/>
            </a:pPr>
            <a:r>
              <a:rPr lang="en-US" altLang="zh-CN" dirty="0">
                <a:latin typeface="Gill Sans MT" panose="020B0502020104020203" pitchFamily="34" charset="0"/>
              </a:rPr>
              <a:t>Relu Clip Fusion</a:t>
            </a:r>
          </a:p>
          <a:p>
            <a:pPr marL="671513" indent="-401638">
              <a:lnSpc>
                <a:spcPct val="150000"/>
              </a:lnSpc>
              <a:buFont typeface="+mj-lt"/>
              <a:buAutoNum type="arabicPeriod"/>
            </a:pPr>
            <a:r>
              <a:rPr lang="en-US" altLang="zh-CN" dirty="0">
                <a:latin typeface="Gill Sans MT" panose="020B0502020104020203" pitchFamily="34" charset="0"/>
              </a:rPr>
              <a:t>Reshape Fusion</a:t>
            </a:r>
          </a:p>
        </p:txBody>
      </p:sp>
    </p:spTree>
    <p:extLst>
      <p:ext uri="{BB962C8B-B14F-4D97-AF65-F5344CB8AC3E}">
        <p14:creationId xmlns:p14="http://schemas.microsoft.com/office/powerpoint/2010/main" val="220385938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AFE89B3-EDFF-BF44-ADF8-18EA1271E01C}"/>
              </a:ext>
            </a:extLst>
          </p:cNvPr>
          <p:cNvSpPr>
            <a:spLocks noGrp="1"/>
          </p:cNvSpPr>
          <p:nvPr>
            <p:ph type="title"/>
          </p:nvPr>
        </p:nvSpPr>
        <p:spPr/>
        <p:txBody>
          <a:bodyPr/>
          <a:lstStyle/>
          <a:p>
            <a:r>
              <a:rPr lang="en-US" altLang="zh-CN" b="0" dirty="0"/>
              <a:t>Extended Graph Optimizations</a:t>
            </a:r>
            <a:r>
              <a:rPr lang="zh-CN" altLang="en-US" b="0" dirty="0"/>
              <a:t> 其他图优化</a:t>
            </a:r>
            <a:endParaRPr lang="zh-CN" altLang="en-US" dirty="0"/>
          </a:p>
        </p:txBody>
      </p:sp>
      <p:sp>
        <p:nvSpPr>
          <p:cNvPr id="9" name="内容占位符 8">
            <a:extLst>
              <a:ext uri="{FF2B5EF4-FFF2-40B4-BE49-F238E27FC236}">
                <a16:creationId xmlns:a16="http://schemas.microsoft.com/office/drawing/2014/main" id="{25549B06-FFB2-7046-8B3D-944387910578}"/>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These optimizations include complex node fusions. They are run after graph partitioning and are only applied to the nodes assigned to the CPU or CUDA or ROCm execution provider. Available extended graph optimizations are as follows:</a:t>
            </a:r>
          </a:p>
        </p:txBody>
      </p:sp>
    </p:spTree>
    <p:extLst>
      <p:ext uri="{BB962C8B-B14F-4D97-AF65-F5344CB8AC3E}">
        <p14:creationId xmlns:p14="http://schemas.microsoft.com/office/powerpoint/2010/main" val="18039253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AFE89B3-EDFF-BF44-ADF8-18EA1271E01C}"/>
              </a:ext>
            </a:extLst>
          </p:cNvPr>
          <p:cNvSpPr>
            <a:spLocks noGrp="1"/>
          </p:cNvSpPr>
          <p:nvPr>
            <p:ph type="title"/>
          </p:nvPr>
        </p:nvSpPr>
        <p:spPr/>
        <p:txBody>
          <a:bodyPr/>
          <a:lstStyle/>
          <a:p>
            <a:r>
              <a:rPr lang="en-US" altLang="zh-CN" b="0" dirty="0"/>
              <a:t>O4:</a:t>
            </a:r>
            <a:r>
              <a:rPr lang="zh-CN" altLang="en-US" b="0" dirty="0"/>
              <a:t> </a:t>
            </a:r>
            <a:r>
              <a:rPr lang="en-US" altLang="zh-CN" b="0" dirty="0"/>
              <a:t>Extended Graph Optimizations</a:t>
            </a:r>
            <a:r>
              <a:rPr lang="zh-CN" altLang="en-US" b="0" dirty="0"/>
              <a:t> 其他图优化</a:t>
            </a:r>
            <a:endParaRPr lang="zh-CN" altLang="en-US" dirty="0"/>
          </a:p>
        </p:txBody>
      </p:sp>
      <p:graphicFrame>
        <p:nvGraphicFramePr>
          <p:cNvPr id="7" name="内容占位符 6">
            <a:extLst>
              <a:ext uri="{FF2B5EF4-FFF2-40B4-BE49-F238E27FC236}">
                <a16:creationId xmlns:a16="http://schemas.microsoft.com/office/drawing/2014/main" id="{42DEA166-738D-2042-BC94-AB6572B38387}"/>
              </a:ext>
            </a:extLst>
          </p:cNvPr>
          <p:cNvGraphicFramePr>
            <a:graphicFrameLocks noGrp="1"/>
          </p:cNvGraphicFramePr>
          <p:nvPr>
            <p:ph sz="half" idx="1"/>
          </p:nvPr>
        </p:nvGraphicFramePr>
        <p:xfrm>
          <a:off x="623634" y="1563077"/>
          <a:ext cx="10963473" cy="4622827"/>
        </p:xfrm>
        <a:graphic>
          <a:graphicData uri="http://schemas.openxmlformats.org/drawingml/2006/table">
            <a:tbl>
              <a:tblPr>
                <a:tableStyleId>{EB9631B5-78F2-41C9-869B-9F39066F8104}</a:tableStyleId>
              </a:tblPr>
              <a:tblGrid>
                <a:gridCol w="2738443">
                  <a:extLst>
                    <a:ext uri="{9D8B030D-6E8A-4147-A177-3AD203B41FA5}">
                      <a16:colId xmlns:a16="http://schemas.microsoft.com/office/drawing/2014/main" val="572796338"/>
                    </a:ext>
                  </a:extLst>
                </a:gridCol>
                <a:gridCol w="2088232">
                  <a:extLst>
                    <a:ext uri="{9D8B030D-6E8A-4147-A177-3AD203B41FA5}">
                      <a16:colId xmlns:a16="http://schemas.microsoft.com/office/drawing/2014/main" val="769360430"/>
                    </a:ext>
                  </a:extLst>
                </a:gridCol>
                <a:gridCol w="6136798">
                  <a:extLst>
                    <a:ext uri="{9D8B030D-6E8A-4147-A177-3AD203B41FA5}">
                      <a16:colId xmlns:a16="http://schemas.microsoft.com/office/drawing/2014/main" val="3615125549"/>
                    </a:ext>
                  </a:extLst>
                </a:gridCol>
              </a:tblGrid>
              <a:tr h="420257">
                <a:tc>
                  <a:txBody>
                    <a:bodyPr/>
                    <a:lstStyle/>
                    <a:p>
                      <a:pPr algn="ctr"/>
                      <a:r>
                        <a:rPr lang="en-US" sz="1400" dirty="0">
                          <a:solidFill>
                            <a:srgbClr val="374154"/>
                          </a:solidFill>
                          <a:effectLst/>
                          <a:latin typeface="Gill Sans MT" panose="020B0502020104020203" pitchFamily="34" charset="0"/>
                        </a:rPr>
                        <a:t>Optimization</a:t>
                      </a:r>
                    </a:p>
                  </a:txBody>
                  <a:tcPr marL="73165" marR="73165" marT="36583" marB="36583" anchor="ctr">
                    <a:solidFill>
                      <a:schemeClr val="bg1">
                        <a:lumMod val="85000"/>
                      </a:schemeClr>
                    </a:solidFill>
                  </a:tcPr>
                </a:tc>
                <a:tc>
                  <a:txBody>
                    <a:bodyPr/>
                    <a:lstStyle/>
                    <a:p>
                      <a:pPr algn="ctr"/>
                      <a:r>
                        <a:rPr lang="en-US" sz="1400" dirty="0">
                          <a:solidFill>
                            <a:srgbClr val="374154"/>
                          </a:solidFill>
                          <a:effectLst/>
                          <a:latin typeface="Gill Sans MT" panose="020B0502020104020203" pitchFamily="34" charset="0"/>
                        </a:rPr>
                        <a:t>Execution Provider</a:t>
                      </a:r>
                    </a:p>
                  </a:txBody>
                  <a:tcPr marL="73165" marR="73165" marT="36583" marB="36583" anchor="ctr">
                    <a:solidFill>
                      <a:schemeClr val="bg1">
                        <a:lumMod val="85000"/>
                      </a:schemeClr>
                    </a:solidFill>
                  </a:tcPr>
                </a:tc>
                <a:tc>
                  <a:txBody>
                    <a:bodyPr/>
                    <a:lstStyle/>
                    <a:p>
                      <a:pPr algn="ctr"/>
                      <a:r>
                        <a:rPr lang="en-US" sz="1400" dirty="0">
                          <a:solidFill>
                            <a:srgbClr val="374154"/>
                          </a:solidFill>
                          <a:effectLst/>
                          <a:latin typeface="Gill Sans MT" panose="020B0502020104020203" pitchFamily="34" charset="0"/>
                        </a:rPr>
                        <a:t>Comment</a:t>
                      </a:r>
                    </a:p>
                  </a:txBody>
                  <a:tcPr marL="73165" marR="73165" marT="36583" marB="36583" anchor="ctr">
                    <a:solidFill>
                      <a:schemeClr val="bg1">
                        <a:lumMod val="85000"/>
                      </a:schemeClr>
                    </a:solidFill>
                  </a:tcPr>
                </a:tc>
                <a:extLst>
                  <a:ext uri="{0D108BD9-81ED-4DB2-BD59-A6C34878D82A}">
                    <a16:rowId xmlns:a16="http://schemas.microsoft.com/office/drawing/2014/main" val="1205670181"/>
                  </a:ext>
                </a:extLst>
              </a:tr>
              <a:tr h="420257">
                <a:tc>
                  <a:txBody>
                    <a:bodyPr/>
                    <a:lstStyle/>
                    <a:p>
                      <a:r>
                        <a:rPr lang="en-US" sz="1400" dirty="0">
                          <a:solidFill>
                            <a:srgbClr val="374154"/>
                          </a:solidFill>
                          <a:effectLst/>
                          <a:latin typeface="Gill Sans MT" panose="020B0502020104020203" pitchFamily="34" charset="0"/>
                        </a:rPr>
                        <a:t>GEMM Activation Fusion</a:t>
                      </a:r>
                    </a:p>
                  </a:txBody>
                  <a:tcPr marL="73165" marR="73165" marT="36583" marB="36583" anchor="ctr"/>
                </a:tc>
                <a:tc>
                  <a:txBody>
                    <a:bodyPr/>
                    <a:lstStyle/>
                    <a:p>
                      <a:r>
                        <a:rPr lang="en-US" sz="1400" dirty="0">
                          <a:solidFill>
                            <a:srgbClr val="374154"/>
                          </a:solidFill>
                          <a:effectLst/>
                          <a:latin typeface="Gill Sans MT" panose="020B0502020104020203" pitchFamily="34" charset="0"/>
                        </a:rPr>
                        <a:t>CPU</a:t>
                      </a:r>
                    </a:p>
                  </a:txBody>
                  <a:tcPr marL="73165" marR="73165" marT="36583" marB="36583" anchor="ctr"/>
                </a:tc>
                <a:tc>
                  <a:txBody>
                    <a:bodyPr/>
                    <a:lstStyle/>
                    <a:p>
                      <a:r>
                        <a:rPr lang="zh-CN" altLang="en-US" sz="1400">
                          <a:solidFill>
                            <a:srgbClr val="374154"/>
                          </a:solidFill>
                          <a:effectLst/>
                          <a:latin typeface="Gill Sans MT" panose="020B0502020104020203" pitchFamily="34" charset="0"/>
                        </a:rPr>
                        <a:t> </a:t>
                      </a:r>
                    </a:p>
                  </a:txBody>
                  <a:tcPr marL="73165" marR="73165" marT="36583" marB="36583" anchor="ctr"/>
                </a:tc>
                <a:extLst>
                  <a:ext uri="{0D108BD9-81ED-4DB2-BD59-A6C34878D82A}">
                    <a16:rowId xmlns:a16="http://schemas.microsoft.com/office/drawing/2014/main" val="557187731"/>
                  </a:ext>
                </a:extLst>
              </a:tr>
              <a:tr h="420257">
                <a:tc>
                  <a:txBody>
                    <a:bodyPr/>
                    <a:lstStyle/>
                    <a:p>
                      <a:r>
                        <a:rPr lang="en-US" sz="1400" dirty="0">
                          <a:solidFill>
                            <a:srgbClr val="374154"/>
                          </a:solidFill>
                          <a:effectLst/>
                          <a:latin typeface="Gill Sans MT" panose="020B0502020104020203" pitchFamily="34" charset="0"/>
                        </a:rPr>
                        <a:t>Matmul Add Fusion</a:t>
                      </a:r>
                    </a:p>
                  </a:txBody>
                  <a:tcPr marL="73165" marR="73165" marT="36583" marB="36583" anchor="ctr"/>
                </a:tc>
                <a:tc>
                  <a:txBody>
                    <a:bodyPr/>
                    <a:lstStyle/>
                    <a:p>
                      <a:r>
                        <a:rPr lang="en-US" sz="1400" dirty="0">
                          <a:solidFill>
                            <a:srgbClr val="374154"/>
                          </a:solidFill>
                          <a:effectLst/>
                          <a:latin typeface="Gill Sans MT" panose="020B0502020104020203" pitchFamily="34" charset="0"/>
                        </a:rPr>
                        <a:t>CPU</a:t>
                      </a:r>
                    </a:p>
                  </a:txBody>
                  <a:tcPr marL="73165" marR="73165" marT="36583" marB="36583" anchor="ctr"/>
                </a:tc>
                <a:tc>
                  <a:txBody>
                    <a:bodyPr/>
                    <a:lstStyle/>
                    <a:p>
                      <a:r>
                        <a:rPr lang="zh-CN" altLang="en-US" sz="1400">
                          <a:solidFill>
                            <a:srgbClr val="374154"/>
                          </a:solidFill>
                          <a:effectLst/>
                          <a:latin typeface="Gill Sans MT" panose="020B0502020104020203" pitchFamily="34" charset="0"/>
                        </a:rPr>
                        <a:t> </a:t>
                      </a:r>
                    </a:p>
                  </a:txBody>
                  <a:tcPr marL="73165" marR="73165" marT="36583" marB="36583" anchor="ctr"/>
                </a:tc>
                <a:extLst>
                  <a:ext uri="{0D108BD9-81ED-4DB2-BD59-A6C34878D82A}">
                    <a16:rowId xmlns:a16="http://schemas.microsoft.com/office/drawing/2014/main" val="3777856135"/>
                  </a:ext>
                </a:extLst>
              </a:tr>
              <a:tr h="420257">
                <a:tc>
                  <a:txBody>
                    <a:bodyPr/>
                    <a:lstStyle/>
                    <a:p>
                      <a:r>
                        <a:rPr lang="en-US" sz="1400" dirty="0">
                          <a:solidFill>
                            <a:srgbClr val="374154"/>
                          </a:solidFill>
                          <a:effectLst/>
                          <a:latin typeface="Gill Sans MT" panose="020B0502020104020203" pitchFamily="34" charset="0"/>
                        </a:rPr>
                        <a:t>Conv Activation Fusion</a:t>
                      </a:r>
                    </a:p>
                  </a:txBody>
                  <a:tcPr marL="73165" marR="73165" marT="36583" marB="36583" anchor="ctr"/>
                </a:tc>
                <a:tc>
                  <a:txBody>
                    <a:bodyPr/>
                    <a:lstStyle/>
                    <a:p>
                      <a:r>
                        <a:rPr lang="en-US" sz="1400" dirty="0">
                          <a:solidFill>
                            <a:srgbClr val="374154"/>
                          </a:solidFill>
                          <a:effectLst/>
                          <a:latin typeface="Gill Sans MT" panose="020B0502020104020203" pitchFamily="34" charset="0"/>
                        </a:rPr>
                        <a:t>CPU</a:t>
                      </a:r>
                    </a:p>
                  </a:txBody>
                  <a:tcPr marL="73165" marR="73165" marT="36583" marB="36583" anchor="ctr"/>
                </a:tc>
                <a:tc>
                  <a:txBody>
                    <a:bodyPr/>
                    <a:lstStyle/>
                    <a:p>
                      <a:r>
                        <a:rPr lang="zh-CN" altLang="en-US" sz="1400">
                          <a:solidFill>
                            <a:srgbClr val="374154"/>
                          </a:solidFill>
                          <a:effectLst/>
                          <a:latin typeface="Gill Sans MT" panose="020B0502020104020203" pitchFamily="34" charset="0"/>
                        </a:rPr>
                        <a:t> </a:t>
                      </a:r>
                    </a:p>
                  </a:txBody>
                  <a:tcPr marL="73165" marR="73165" marT="36583" marB="36583" anchor="ctr"/>
                </a:tc>
                <a:extLst>
                  <a:ext uri="{0D108BD9-81ED-4DB2-BD59-A6C34878D82A}">
                    <a16:rowId xmlns:a16="http://schemas.microsoft.com/office/drawing/2014/main" val="2644529883"/>
                  </a:ext>
                </a:extLst>
              </a:tr>
              <a:tr h="420257">
                <a:tc>
                  <a:txBody>
                    <a:bodyPr/>
                    <a:lstStyle/>
                    <a:p>
                      <a:r>
                        <a:rPr lang="en-US" sz="1400" dirty="0">
                          <a:solidFill>
                            <a:srgbClr val="374154"/>
                          </a:solidFill>
                          <a:effectLst/>
                          <a:latin typeface="Gill Sans MT" panose="020B0502020104020203" pitchFamily="34" charset="0"/>
                        </a:rPr>
                        <a:t>GELU Fusion</a:t>
                      </a:r>
                    </a:p>
                  </a:txBody>
                  <a:tcPr marL="73165" marR="73165" marT="36583" marB="36583" anchor="ctr"/>
                </a:tc>
                <a:tc>
                  <a:txBody>
                    <a:bodyPr/>
                    <a:lstStyle/>
                    <a:p>
                      <a:r>
                        <a:rPr lang="en-US" sz="1400" dirty="0">
                          <a:solidFill>
                            <a:srgbClr val="374154"/>
                          </a:solidFill>
                          <a:effectLst/>
                          <a:latin typeface="Gill Sans MT" panose="020B0502020104020203" pitchFamily="34" charset="0"/>
                        </a:rPr>
                        <a:t>CPU, CUDA, </a:t>
                      </a:r>
                      <a:r>
                        <a:rPr lang="en-US" sz="1400" dirty="0" err="1">
                          <a:solidFill>
                            <a:srgbClr val="374154"/>
                          </a:solidFill>
                          <a:effectLst/>
                          <a:latin typeface="Gill Sans MT" panose="020B0502020104020203" pitchFamily="34" charset="0"/>
                        </a:rPr>
                        <a:t>ROCm</a:t>
                      </a:r>
                      <a:endParaRPr lang="en-US" sz="1400" dirty="0">
                        <a:solidFill>
                          <a:srgbClr val="374154"/>
                        </a:solidFill>
                        <a:effectLst/>
                        <a:latin typeface="Gill Sans MT" panose="020B0502020104020203" pitchFamily="34" charset="0"/>
                      </a:endParaRPr>
                    </a:p>
                  </a:txBody>
                  <a:tcPr marL="73165" marR="73165" marT="36583" marB="36583" anchor="ctr"/>
                </a:tc>
                <a:tc>
                  <a:txBody>
                    <a:bodyPr/>
                    <a:lstStyle/>
                    <a:p>
                      <a:r>
                        <a:rPr lang="zh-CN" altLang="en-US" sz="1400">
                          <a:solidFill>
                            <a:srgbClr val="374154"/>
                          </a:solidFill>
                          <a:effectLst/>
                          <a:latin typeface="Gill Sans MT" panose="020B0502020104020203" pitchFamily="34" charset="0"/>
                        </a:rPr>
                        <a:t> </a:t>
                      </a:r>
                    </a:p>
                  </a:txBody>
                  <a:tcPr marL="73165" marR="73165" marT="36583" marB="36583" anchor="ctr"/>
                </a:tc>
                <a:extLst>
                  <a:ext uri="{0D108BD9-81ED-4DB2-BD59-A6C34878D82A}">
                    <a16:rowId xmlns:a16="http://schemas.microsoft.com/office/drawing/2014/main" val="2654127981"/>
                  </a:ext>
                </a:extLst>
              </a:tr>
              <a:tr h="420257">
                <a:tc>
                  <a:txBody>
                    <a:bodyPr/>
                    <a:lstStyle/>
                    <a:p>
                      <a:r>
                        <a:rPr lang="en-US" sz="1400">
                          <a:solidFill>
                            <a:srgbClr val="374154"/>
                          </a:solidFill>
                          <a:effectLst/>
                          <a:latin typeface="Gill Sans MT" panose="020B0502020104020203" pitchFamily="34" charset="0"/>
                        </a:rPr>
                        <a:t>Layer Normalization Fusion</a:t>
                      </a:r>
                    </a:p>
                  </a:txBody>
                  <a:tcPr marL="73165" marR="73165" marT="36583" marB="36583" anchor="ctr"/>
                </a:tc>
                <a:tc>
                  <a:txBody>
                    <a:bodyPr/>
                    <a:lstStyle/>
                    <a:p>
                      <a:r>
                        <a:rPr lang="en-US" sz="1400" dirty="0">
                          <a:solidFill>
                            <a:srgbClr val="374154"/>
                          </a:solidFill>
                          <a:effectLst/>
                          <a:latin typeface="Gill Sans MT" panose="020B0502020104020203" pitchFamily="34" charset="0"/>
                        </a:rPr>
                        <a:t>CPU, CUDA, </a:t>
                      </a:r>
                      <a:r>
                        <a:rPr lang="en-US" sz="1400" dirty="0" err="1">
                          <a:solidFill>
                            <a:srgbClr val="374154"/>
                          </a:solidFill>
                          <a:effectLst/>
                          <a:latin typeface="Gill Sans MT" panose="020B0502020104020203" pitchFamily="34" charset="0"/>
                        </a:rPr>
                        <a:t>ROCm</a:t>
                      </a:r>
                      <a:endParaRPr lang="en-US" sz="1400" dirty="0">
                        <a:solidFill>
                          <a:srgbClr val="374154"/>
                        </a:solidFill>
                        <a:effectLst/>
                        <a:latin typeface="Gill Sans MT" panose="020B0502020104020203" pitchFamily="34" charset="0"/>
                      </a:endParaRPr>
                    </a:p>
                  </a:txBody>
                  <a:tcPr marL="73165" marR="73165" marT="36583" marB="36583" anchor="ctr"/>
                </a:tc>
                <a:tc>
                  <a:txBody>
                    <a:bodyPr/>
                    <a:lstStyle/>
                    <a:p>
                      <a:r>
                        <a:rPr lang="zh-CN" altLang="en-US" sz="1400">
                          <a:solidFill>
                            <a:srgbClr val="374154"/>
                          </a:solidFill>
                          <a:effectLst/>
                          <a:latin typeface="Gill Sans MT" panose="020B0502020104020203" pitchFamily="34" charset="0"/>
                        </a:rPr>
                        <a:t> </a:t>
                      </a:r>
                    </a:p>
                  </a:txBody>
                  <a:tcPr marL="73165" marR="73165" marT="36583" marB="36583" anchor="ctr"/>
                </a:tc>
                <a:extLst>
                  <a:ext uri="{0D108BD9-81ED-4DB2-BD59-A6C34878D82A}">
                    <a16:rowId xmlns:a16="http://schemas.microsoft.com/office/drawing/2014/main" val="1490077487"/>
                  </a:ext>
                </a:extLst>
              </a:tr>
              <a:tr h="420257">
                <a:tc>
                  <a:txBody>
                    <a:bodyPr/>
                    <a:lstStyle/>
                    <a:p>
                      <a:r>
                        <a:rPr lang="en-US" sz="1400">
                          <a:solidFill>
                            <a:srgbClr val="374154"/>
                          </a:solidFill>
                          <a:effectLst/>
                          <a:latin typeface="Gill Sans MT" panose="020B0502020104020203" pitchFamily="34" charset="0"/>
                        </a:rPr>
                        <a:t>BERT Embedding Layer Fusion</a:t>
                      </a:r>
                    </a:p>
                  </a:txBody>
                  <a:tcPr marL="73165" marR="73165" marT="36583" marB="36583" anchor="ctr"/>
                </a:tc>
                <a:tc>
                  <a:txBody>
                    <a:bodyPr/>
                    <a:lstStyle/>
                    <a:p>
                      <a:r>
                        <a:rPr lang="en-US" sz="1400" dirty="0">
                          <a:solidFill>
                            <a:srgbClr val="374154"/>
                          </a:solidFill>
                          <a:effectLst/>
                          <a:latin typeface="Gill Sans MT" panose="020B0502020104020203" pitchFamily="34" charset="0"/>
                        </a:rPr>
                        <a:t>CPU, CUDA, </a:t>
                      </a:r>
                      <a:r>
                        <a:rPr lang="en-US" sz="1400" dirty="0" err="1">
                          <a:solidFill>
                            <a:srgbClr val="374154"/>
                          </a:solidFill>
                          <a:effectLst/>
                          <a:latin typeface="Gill Sans MT" panose="020B0502020104020203" pitchFamily="34" charset="0"/>
                        </a:rPr>
                        <a:t>ROCm</a:t>
                      </a:r>
                      <a:endParaRPr lang="en-US" sz="1400" dirty="0">
                        <a:solidFill>
                          <a:srgbClr val="374154"/>
                        </a:solidFill>
                        <a:effectLst/>
                        <a:latin typeface="Gill Sans MT" panose="020B0502020104020203" pitchFamily="34" charset="0"/>
                      </a:endParaRPr>
                    </a:p>
                  </a:txBody>
                  <a:tcPr marL="73165" marR="73165" marT="36583" marB="36583" anchor="ctr"/>
                </a:tc>
                <a:tc>
                  <a:txBody>
                    <a:bodyPr/>
                    <a:lstStyle/>
                    <a:p>
                      <a:r>
                        <a:rPr lang="en-US" sz="1400" dirty="0">
                          <a:solidFill>
                            <a:srgbClr val="374154"/>
                          </a:solidFill>
                          <a:effectLst/>
                          <a:latin typeface="Gill Sans MT" panose="020B0502020104020203" pitchFamily="34" charset="0"/>
                        </a:rPr>
                        <a:t>Fuse BERT embedding layer, layer normalization and attention mask length</a:t>
                      </a:r>
                    </a:p>
                  </a:txBody>
                  <a:tcPr marL="73165" marR="73165" marT="36583" marB="36583" anchor="ctr"/>
                </a:tc>
                <a:extLst>
                  <a:ext uri="{0D108BD9-81ED-4DB2-BD59-A6C34878D82A}">
                    <a16:rowId xmlns:a16="http://schemas.microsoft.com/office/drawing/2014/main" val="798808077"/>
                  </a:ext>
                </a:extLst>
              </a:tr>
              <a:tr h="420257">
                <a:tc>
                  <a:txBody>
                    <a:bodyPr/>
                    <a:lstStyle/>
                    <a:p>
                      <a:r>
                        <a:rPr lang="en-US" sz="1400">
                          <a:solidFill>
                            <a:srgbClr val="374154"/>
                          </a:solidFill>
                          <a:effectLst/>
                          <a:latin typeface="Gill Sans MT" panose="020B0502020104020203" pitchFamily="34" charset="0"/>
                        </a:rPr>
                        <a:t>Attention Fusion*</a:t>
                      </a:r>
                    </a:p>
                  </a:txBody>
                  <a:tcPr marL="73165" marR="73165" marT="36583" marB="36583" anchor="ctr"/>
                </a:tc>
                <a:tc>
                  <a:txBody>
                    <a:bodyPr/>
                    <a:lstStyle/>
                    <a:p>
                      <a:r>
                        <a:rPr lang="en-US" sz="1400" dirty="0">
                          <a:solidFill>
                            <a:srgbClr val="374154"/>
                          </a:solidFill>
                          <a:effectLst/>
                          <a:latin typeface="Gill Sans MT" panose="020B0502020104020203" pitchFamily="34" charset="0"/>
                        </a:rPr>
                        <a:t>CPU, CUDA, </a:t>
                      </a:r>
                      <a:r>
                        <a:rPr lang="en-US" sz="1400" dirty="0" err="1">
                          <a:solidFill>
                            <a:srgbClr val="374154"/>
                          </a:solidFill>
                          <a:effectLst/>
                          <a:latin typeface="Gill Sans MT" panose="020B0502020104020203" pitchFamily="34" charset="0"/>
                        </a:rPr>
                        <a:t>ROCm</a:t>
                      </a:r>
                      <a:endParaRPr lang="en-US" sz="1400" dirty="0">
                        <a:solidFill>
                          <a:srgbClr val="374154"/>
                        </a:solidFill>
                        <a:effectLst/>
                        <a:latin typeface="Gill Sans MT" panose="020B0502020104020203" pitchFamily="34" charset="0"/>
                      </a:endParaRPr>
                    </a:p>
                  </a:txBody>
                  <a:tcPr marL="73165" marR="73165" marT="36583" marB="36583" anchor="ctr"/>
                </a:tc>
                <a:tc>
                  <a:txBody>
                    <a:bodyPr/>
                    <a:lstStyle/>
                    <a:p>
                      <a:r>
                        <a:rPr lang="zh-CN" altLang="en-US" sz="1400" dirty="0">
                          <a:solidFill>
                            <a:srgbClr val="374154"/>
                          </a:solidFill>
                          <a:effectLst/>
                          <a:latin typeface="Gill Sans MT" panose="020B0502020104020203" pitchFamily="34" charset="0"/>
                        </a:rPr>
                        <a:t> </a:t>
                      </a:r>
                    </a:p>
                  </a:txBody>
                  <a:tcPr marL="73165" marR="73165" marT="36583" marB="36583" anchor="ctr"/>
                </a:tc>
                <a:extLst>
                  <a:ext uri="{0D108BD9-81ED-4DB2-BD59-A6C34878D82A}">
                    <a16:rowId xmlns:a16="http://schemas.microsoft.com/office/drawing/2014/main" val="3621615255"/>
                  </a:ext>
                </a:extLst>
              </a:tr>
              <a:tr h="420257">
                <a:tc>
                  <a:txBody>
                    <a:bodyPr/>
                    <a:lstStyle/>
                    <a:p>
                      <a:r>
                        <a:rPr lang="en-US" sz="1400">
                          <a:solidFill>
                            <a:srgbClr val="374154"/>
                          </a:solidFill>
                          <a:effectLst/>
                          <a:latin typeface="Gill Sans MT" panose="020B0502020104020203" pitchFamily="34" charset="0"/>
                        </a:rPr>
                        <a:t>Skip Layer Normalization Fusion</a:t>
                      </a:r>
                    </a:p>
                  </a:txBody>
                  <a:tcPr marL="73165" marR="73165" marT="36583" marB="36583" anchor="ctr"/>
                </a:tc>
                <a:tc>
                  <a:txBody>
                    <a:bodyPr/>
                    <a:lstStyle/>
                    <a:p>
                      <a:r>
                        <a:rPr lang="en-US" sz="1400" dirty="0">
                          <a:solidFill>
                            <a:srgbClr val="374154"/>
                          </a:solidFill>
                          <a:effectLst/>
                          <a:latin typeface="Gill Sans MT" panose="020B0502020104020203" pitchFamily="34" charset="0"/>
                        </a:rPr>
                        <a:t>CPU, CUDA, </a:t>
                      </a:r>
                      <a:r>
                        <a:rPr lang="en-US" sz="1400" dirty="0" err="1">
                          <a:solidFill>
                            <a:srgbClr val="374154"/>
                          </a:solidFill>
                          <a:effectLst/>
                          <a:latin typeface="Gill Sans MT" panose="020B0502020104020203" pitchFamily="34" charset="0"/>
                        </a:rPr>
                        <a:t>ROCm</a:t>
                      </a:r>
                      <a:endParaRPr lang="en-US" sz="1400" dirty="0">
                        <a:solidFill>
                          <a:srgbClr val="374154"/>
                        </a:solidFill>
                        <a:effectLst/>
                        <a:latin typeface="Gill Sans MT" panose="020B0502020104020203" pitchFamily="34" charset="0"/>
                      </a:endParaRPr>
                    </a:p>
                  </a:txBody>
                  <a:tcPr marL="73165" marR="73165" marT="36583" marB="36583" anchor="ctr"/>
                </a:tc>
                <a:tc>
                  <a:txBody>
                    <a:bodyPr/>
                    <a:lstStyle/>
                    <a:p>
                      <a:r>
                        <a:rPr lang="en-US" sz="1400" dirty="0">
                          <a:solidFill>
                            <a:srgbClr val="374154"/>
                          </a:solidFill>
                          <a:effectLst/>
                          <a:latin typeface="Gill Sans MT" panose="020B0502020104020203" pitchFamily="34" charset="0"/>
                        </a:rPr>
                        <a:t>Fuse bias of fully connected layer, skip connection and layer normalization</a:t>
                      </a:r>
                    </a:p>
                  </a:txBody>
                  <a:tcPr marL="73165" marR="73165" marT="36583" marB="36583" anchor="ctr"/>
                </a:tc>
                <a:extLst>
                  <a:ext uri="{0D108BD9-81ED-4DB2-BD59-A6C34878D82A}">
                    <a16:rowId xmlns:a16="http://schemas.microsoft.com/office/drawing/2014/main" val="1029495143"/>
                  </a:ext>
                </a:extLst>
              </a:tr>
              <a:tr h="420257">
                <a:tc>
                  <a:txBody>
                    <a:bodyPr/>
                    <a:lstStyle/>
                    <a:p>
                      <a:r>
                        <a:rPr lang="en-US" sz="1400">
                          <a:solidFill>
                            <a:srgbClr val="374154"/>
                          </a:solidFill>
                          <a:effectLst/>
                          <a:latin typeface="Gill Sans MT" panose="020B0502020104020203" pitchFamily="34" charset="0"/>
                        </a:rPr>
                        <a:t>Bias GELU Fusion</a:t>
                      </a:r>
                    </a:p>
                  </a:txBody>
                  <a:tcPr marL="73165" marR="73165" marT="36583" marB="36583" anchor="ctr"/>
                </a:tc>
                <a:tc>
                  <a:txBody>
                    <a:bodyPr/>
                    <a:lstStyle/>
                    <a:p>
                      <a:r>
                        <a:rPr lang="en-US" sz="1400" dirty="0">
                          <a:solidFill>
                            <a:srgbClr val="374154"/>
                          </a:solidFill>
                          <a:effectLst/>
                          <a:latin typeface="Gill Sans MT" panose="020B0502020104020203" pitchFamily="34" charset="0"/>
                        </a:rPr>
                        <a:t>CPU, CUDA, </a:t>
                      </a:r>
                      <a:r>
                        <a:rPr lang="en-US" sz="1400" dirty="0" err="1">
                          <a:solidFill>
                            <a:srgbClr val="374154"/>
                          </a:solidFill>
                          <a:effectLst/>
                          <a:latin typeface="Gill Sans MT" panose="020B0502020104020203" pitchFamily="34" charset="0"/>
                        </a:rPr>
                        <a:t>ROCm</a:t>
                      </a:r>
                      <a:endParaRPr lang="en-US" sz="1400" dirty="0">
                        <a:solidFill>
                          <a:srgbClr val="374154"/>
                        </a:solidFill>
                        <a:effectLst/>
                        <a:latin typeface="Gill Sans MT" panose="020B0502020104020203" pitchFamily="34" charset="0"/>
                      </a:endParaRPr>
                    </a:p>
                  </a:txBody>
                  <a:tcPr marL="73165" marR="73165" marT="36583" marB="36583" anchor="ctr"/>
                </a:tc>
                <a:tc>
                  <a:txBody>
                    <a:bodyPr/>
                    <a:lstStyle/>
                    <a:p>
                      <a:r>
                        <a:rPr lang="en-US" sz="1400" dirty="0">
                          <a:solidFill>
                            <a:srgbClr val="374154"/>
                          </a:solidFill>
                          <a:effectLst/>
                          <a:latin typeface="Gill Sans MT" panose="020B0502020104020203" pitchFamily="34" charset="0"/>
                        </a:rPr>
                        <a:t>Fuse bias of fully connected layer and GELU activation</a:t>
                      </a:r>
                    </a:p>
                  </a:txBody>
                  <a:tcPr marL="73165" marR="73165" marT="36583" marB="36583" anchor="ctr"/>
                </a:tc>
                <a:extLst>
                  <a:ext uri="{0D108BD9-81ED-4DB2-BD59-A6C34878D82A}">
                    <a16:rowId xmlns:a16="http://schemas.microsoft.com/office/drawing/2014/main" val="1898474780"/>
                  </a:ext>
                </a:extLst>
              </a:tr>
              <a:tr h="420257">
                <a:tc>
                  <a:txBody>
                    <a:bodyPr/>
                    <a:lstStyle/>
                    <a:p>
                      <a:r>
                        <a:rPr lang="en-US" sz="1400">
                          <a:solidFill>
                            <a:srgbClr val="374154"/>
                          </a:solidFill>
                          <a:effectLst/>
                          <a:latin typeface="Gill Sans MT" panose="020B0502020104020203" pitchFamily="34" charset="0"/>
                        </a:rPr>
                        <a:t>GELU Approximation*</a:t>
                      </a:r>
                    </a:p>
                  </a:txBody>
                  <a:tcPr marL="73165" marR="73165" marT="36583" marB="36583" anchor="ctr"/>
                </a:tc>
                <a:tc>
                  <a:txBody>
                    <a:bodyPr/>
                    <a:lstStyle/>
                    <a:p>
                      <a:r>
                        <a:rPr lang="en-US" sz="1400" dirty="0">
                          <a:solidFill>
                            <a:srgbClr val="374154"/>
                          </a:solidFill>
                          <a:effectLst/>
                          <a:latin typeface="Gill Sans MT" panose="020B0502020104020203" pitchFamily="34" charset="0"/>
                        </a:rPr>
                        <a:t>CUDA, </a:t>
                      </a:r>
                      <a:r>
                        <a:rPr lang="en-US" sz="1400" dirty="0" err="1">
                          <a:solidFill>
                            <a:srgbClr val="374154"/>
                          </a:solidFill>
                          <a:effectLst/>
                          <a:latin typeface="Gill Sans MT" panose="020B0502020104020203" pitchFamily="34" charset="0"/>
                        </a:rPr>
                        <a:t>ROCm</a:t>
                      </a:r>
                      <a:endParaRPr lang="en-US" sz="1400" dirty="0">
                        <a:solidFill>
                          <a:srgbClr val="374154"/>
                        </a:solidFill>
                        <a:effectLst/>
                        <a:latin typeface="Gill Sans MT" panose="020B0502020104020203" pitchFamily="34" charset="0"/>
                      </a:endParaRPr>
                    </a:p>
                  </a:txBody>
                  <a:tcPr marL="73165" marR="73165" marT="36583" marB="36583" anchor="ctr"/>
                </a:tc>
                <a:tc>
                  <a:txBody>
                    <a:bodyPr/>
                    <a:lstStyle/>
                    <a:p>
                      <a:r>
                        <a:rPr lang="en-US" sz="1400" dirty="0">
                          <a:solidFill>
                            <a:srgbClr val="374154"/>
                          </a:solidFill>
                          <a:effectLst/>
                          <a:latin typeface="Gill Sans MT" panose="020B0502020104020203" pitchFamily="34" charset="0"/>
                        </a:rPr>
                        <a:t>Disabled by default. Enable with </a:t>
                      </a:r>
                      <a:r>
                        <a:rPr lang="en-US" sz="1400" dirty="0">
                          <a:solidFill>
                            <a:srgbClr val="374154"/>
                          </a:solidFill>
                          <a:effectLst/>
                          <a:latin typeface="Gill Sans MT" panose="020B0502020104020203" pitchFamily="34" charset="0"/>
                          <a:hlinkClick r:id="rId2">
                            <a:extLst>
                              <a:ext uri="{A12FA001-AC4F-418D-AE19-62706E023703}">
                                <ahyp:hlinkClr xmlns:ahyp="http://schemas.microsoft.com/office/drawing/2018/hyperlinkcolor" val="tx"/>
                              </a:ext>
                            </a:extLst>
                          </a:hlinkClick>
                        </a:rPr>
                        <a:t>kOrtSessionOptionsEnableGeluApproximation</a:t>
                      </a:r>
                      <a:endParaRPr lang="en-US" sz="1400" dirty="0">
                        <a:solidFill>
                          <a:srgbClr val="374154"/>
                        </a:solidFill>
                        <a:effectLst/>
                        <a:latin typeface="Gill Sans MT" panose="020B0502020104020203" pitchFamily="34" charset="0"/>
                      </a:endParaRPr>
                    </a:p>
                  </a:txBody>
                  <a:tcPr marL="73165" marR="73165" marT="36583" marB="36583" anchor="ctr"/>
                </a:tc>
                <a:extLst>
                  <a:ext uri="{0D108BD9-81ED-4DB2-BD59-A6C34878D82A}">
                    <a16:rowId xmlns:a16="http://schemas.microsoft.com/office/drawing/2014/main" val="3288772893"/>
                  </a:ext>
                </a:extLst>
              </a:tr>
            </a:tbl>
          </a:graphicData>
        </a:graphic>
      </p:graphicFrame>
    </p:spTree>
    <p:extLst>
      <p:ext uri="{BB962C8B-B14F-4D97-AF65-F5344CB8AC3E}">
        <p14:creationId xmlns:p14="http://schemas.microsoft.com/office/powerpoint/2010/main" val="8311592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10738320" cy="4739402"/>
          </a:xfrm>
          <a:prstGeom prst="rect">
            <a:avLst/>
          </a:prstGeom>
          <a:noFill/>
        </p:spPr>
        <p:txBody>
          <a:bodyPr numCol="2"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rgbClr val="374154"/>
                </a:solidFill>
                <a:latin typeface="Gill Sans MT" panose="020B0502020104020203" pitchFamily="34" charset="0"/>
              </a:rPr>
              <a:t>推理系统介绍</a:t>
            </a:r>
            <a:endParaRPr lang="en-US" altLang="zh-CN" sz="2400" b="1"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推理系统与推理引擎</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推理系统的工作流程</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推理系统生命周期管理</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推理引擎介绍</a:t>
            </a:r>
            <a:endParaRPr lang="en-US" altLang="zh-CN" sz="2000" dirty="0">
              <a:solidFill>
                <a:srgbClr val="374154"/>
              </a:solidFill>
              <a:latin typeface="Gill Sans MT" panose="020B0502020104020203" pitchFamily="34" charset="0"/>
            </a:endParaRPr>
          </a:p>
          <a:p>
            <a:pPr marL="457200" indent="-457200">
              <a:lnSpc>
                <a:spcPct val="130000"/>
              </a:lnSpc>
              <a:buFont typeface="+mj-lt"/>
              <a:buAutoNum type="arabicPeriod"/>
            </a:pPr>
            <a:r>
              <a:rPr lang="zh-CN" altLang="en-US" sz="2400" b="1" dirty="0">
                <a:solidFill>
                  <a:srgbClr val="374154"/>
                </a:solidFill>
                <a:latin typeface="Gill Sans MT" panose="020B0502020104020203" pitchFamily="34" charset="0"/>
              </a:rPr>
              <a:t>模型小型化</a:t>
            </a:r>
            <a:endParaRPr lang="en-US" altLang="zh-CN" sz="2400" b="1"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en-US" altLang="zh-CN" sz="2000" dirty="0">
                <a:solidFill>
                  <a:srgbClr val="374154"/>
                </a:solidFill>
                <a:latin typeface="Gill Sans MT" panose="020B0502020104020203" pitchFamily="34" charset="0"/>
              </a:rPr>
              <a:t>NAS</a:t>
            </a:r>
            <a:r>
              <a:rPr lang="zh-CN" altLang="en-US" sz="2000" dirty="0">
                <a:solidFill>
                  <a:srgbClr val="374154"/>
                </a:solidFill>
                <a:latin typeface="Gill Sans MT" panose="020B0502020104020203" pitchFamily="34" charset="0"/>
              </a:rPr>
              <a:t>神经网络搜索</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en-US" altLang="zh-CN" sz="2000" dirty="0">
                <a:solidFill>
                  <a:srgbClr val="374154"/>
                </a:solidFill>
                <a:latin typeface="Gill Sans MT" panose="020B0502020104020203" pitchFamily="34" charset="0"/>
              </a:rPr>
              <a:t>CNN</a:t>
            </a:r>
            <a:r>
              <a:rPr lang="zh-CN" altLang="en-US" sz="2000" dirty="0">
                <a:solidFill>
                  <a:srgbClr val="374154"/>
                </a:solidFill>
                <a:latin typeface="Gill Sans MT" panose="020B0502020104020203" pitchFamily="34" charset="0"/>
              </a:rPr>
              <a:t>小型化结构</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en-US" altLang="zh-CN" sz="2000" dirty="0">
                <a:solidFill>
                  <a:srgbClr val="374154"/>
                </a:solidFill>
                <a:latin typeface="Gill Sans MT" panose="020B0502020104020203" pitchFamily="34" charset="0"/>
              </a:rPr>
              <a:t>Transform</a:t>
            </a:r>
            <a:r>
              <a:rPr lang="zh-CN" altLang="en-US" sz="2000" dirty="0">
                <a:solidFill>
                  <a:srgbClr val="374154"/>
                </a:solidFill>
                <a:latin typeface="Gill Sans MT" panose="020B0502020104020203" pitchFamily="34" charset="0"/>
              </a:rPr>
              <a:t>小型化结构</a:t>
            </a:r>
            <a:endParaRPr lang="en-US" altLang="zh-CN" sz="2000" dirty="0">
              <a:solidFill>
                <a:srgbClr val="374154"/>
              </a:solidFill>
              <a:latin typeface="Gill Sans MT" panose="020B0502020104020203" pitchFamily="34" charset="0"/>
            </a:endParaRPr>
          </a:p>
          <a:p>
            <a:pPr marL="457200" indent="-457200">
              <a:lnSpc>
                <a:spcPct val="130000"/>
              </a:lnSpc>
              <a:buFont typeface="+mj-lt"/>
              <a:buAutoNum type="arabicPeriod" startAt="3"/>
            </a:pPr>
            <a:r>
              <a:rPr lang="zh-CN" altLang="en-US" sz="2400" b="1" dirty="0">
                <a:solidFill>
                  <a:srgbClr val="374154"/>
                </a:solidFill>
                <a:latin typeface="Gill Sans MT" panose="020B0502020104020203" pitchFamily="34" charset="0"/>
              </a:rPr>
              <a:t>离线优化压缩</a:t>
            </a:r>
            <a:endParaRPr lang="en-US" altLang="zh-CN" sz="2400" b="1"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低比特量化</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模型剪枝</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知识蒸馏</a:t>
            </a:r>
            <a:endParaRPr lang="en-US" altLang="zh-CN" sz="2000" dirty="0">
              <a:solidFill>
                <a:srgbClr val="374154"/>
              </a:solidFill>
              <a:latin typeface="Gill Sans MT" panose="020B0502020104020203" pitchFamily="34" charset="0"/>
            </a:endParaRPr>
          </a:p>
          <a:p>
            <a:pPr marL="457200" indent="-457200">
              <a:lnSpc>
                <a:spcPct val="130000"/>
              </a:lnSpc>
              <a:buFont typeface="+mj-lt"/>
              <a:buAutoNum type="arabicPeriod" startAt="3"/>
            </a:pPr>
            <a:r>
              <a:rPr lang="zh-CN" altLang="en-US" sz="2400" b="1" dirty="0">
                <a:solidFill>
                  <a:srgbClr val="374154"/>
                </a:solidFill>
                <a:latin typeface="Gill Sans MT" panose="020B0502020104020203" pitchFamily="34" charset="0"/>
              </a:rPr>
              <a:t>模型转换与优化</a:t>
            </a:r>
            <a:endParaRPr lang="en-US" altLang="zh-CN" sz="2400" b="1"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模型格式转换</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模型离线优化（算子融合</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重排</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替换）</a:t>
            </a:r>
            <a:endParaRPr lang="en-US" altLang="zh-CN" sz="2000" dirty="0">
              <a:solidFill>
                <a:srgbClr val="374154"/>
              </a:solidFill>
              <a:latin typeface="Gill Sans MT" panose="020B0502020104020203" pitchFamily="34" charset="0"/>
            </a:endParaRPr>
          </a:p>
          <a:p>
            <a:pPr marL="457200" lvl="1" indent="-457200">
              <a:lnSpc>
                <a:spcPct val="130000"/>
              </a:lnSpc>
              <a:buFont typeface="+mj-lt"/>
              <a:buAutoNum type="arabicPeriod" startAt="5"/>
            </a:pPr>
            <a:r>
              <a:rPr lang="zh-CN" altLang="en-US" sz="2400" b="1" dirty="0">
                <a:solidFill>
                  <a:srgbClr val="374154"/>
                </a:solidFill>
                <a:latin typeface="Gill Sans MT" panose="020B0502020104020203" pitchFamily="34" charset="0"/>
              </a:rPr>
              <a:t>在线优化与</a:t>
            </a:r>
            <a:r>
              <a:rPr lang="en-US" altLang="zh-CN" sz="2400" b="1" dirty="0">
                <a:solidFill>
                  <a:srgbClr val="374154"/>
                </a:solidFill>
                <a:latin typeface="Gill Sans MT" panose="020B0502020104020203" pitchFamily="34" charset="0"/>
              </a:rPr>
              <a:t>Runtime</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动态</a:t>
            </a:r>
            <a:r>
              <a:rPr lang="en-US" altLang="zh-CN" sz="2000" dirty="0">
                <a:solidFill>
                  <a:srgbClr val="374154"/>
                </a:solidFill>
                <a:latin typeface="Gill Sans MT" panose="020B0502020104020203" pitchFamily="34" charset="0"/>
              </a:rPr>
              <a:t>batch</a:t>
            </a:r>
          </a:p>
          <a:p>
            <a:pPr lvl="1">
              <a:lnSpc>
                <a:spcPct val="130000"/>
              </a:lnSpc>
              <a:buFont typeface="Arial" panose="020B0604020202020204" pitchFamily="34" charset="0"/>
              <a:buChar char="•"/>
            </a:pPr>
            <a:r>
              <a:rPr lang="en-US" altLang="zh-CN" sz="2000" dirty="0">
                <a:solidFill>
                  <a:srgbClr val="374154"/>
                </a:solidFill>
                <a:latin typeface="Gill Sans MT" panose="020B0502020104020203" pitchFamily="34" charset="0"/>
              </a:rPr>
              <a:t>bin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Packing</a:t>
            </a: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61928314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AFE89B3-EDFF-BF44-ADF8-18EA1271E01C}"/>
              </a:ext>
            </a:extLst>
          </p:cNvPr>
          <p:cNvSpPr>
            <a:spLocks noGrp="1"/>
          </p:cNvSpPr>
          <p:nvPr>
            <p:ph type="title"/>
          </p:nvPr>
        </p:nvSpPr>
        <p:spPr/>
        <p:txBody>
          <a:bodyPr/>
          <a:lstStyle/>
          <a:p>
            <a:r>
              <a:rPr lang="en-US" altLang="zh-CN" dirty="0"/>
              <a:t>Layout Optimizations</a:t>
            </a:r>
            <a:r>
              <a:rPr lang="zh-CN" altLang="en-US" dirty="0"/>
              <a:t> 数据布局优化</a:t>
            </a:r>
          </a:p>
        </p:txBody>
      </p:sp>
      <p:sp>
        <p:nvSpPr>
          <p:cNvPr id="9" name="内容占位符 8">
            <a:extLst>
              <a:ext uri="{FF2B5EF4-FFF2-40B4-BE49-F238E27FC236}">
                <a16:creationId xmlns:a16="http://schemas.microsoft.com/office/drawing/2014/main" id="{25549B06-FFB2-7046-8B3D-944387910578}"/>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These optimizations change the data layout for applicable nodes to achieve higher performance improvements. They are run after graph partitioning and are only applied to nodes assigned to CPU execution provider. Available layout optimizations are as follows:</a:t>
            </a:r>
          </a:p>
          <a:p>
            <a:pPr lvl="1"/>
            <a:r>
              <a:rPr lang="en-US" altLang="zh-CN" dirty="0">
                <a:latin typeface="Gill Sans MT" panose="020B0502020104020203" pitchFamily="34" charset="0"/>
              </a:rPr>
              <a:t>NCHWc Optimizer: Optimizes the graph by using NCHWc layout instead of NCHW layout.</a:t>
            </a:r>
          </a:p>
        </p:txBody>
      </p:sp>
    </p:spTree>
    <p:extLst>
      <p:ext uri="{BB962C8B-B14F-4D97-AF65-F5344CB8AC3E}">
        <p14:creationId xmlns:p14="http://schemas.microsoft.com/office/powerpoint/2010/main" val="137349835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C5957-8604-4A49-AFB8-26BD0973C8B0}"/>
              </a:ext>
            </a:extLst>
          </p:cNvPr>
          <p:cNvSpPr>
            <a:spLocks noGrp="1"/>
          </p:cNvSpPr>
          <p:nvPr>
            <p:ph type="title"/>
          </p:nvPr>
        </p:nvSpPr>
        <p:spPr/>
        <p:txBody>
          <a:bodyPr/>
          <a:lstStyle/>
          <a:p>
            <a:r>
              <a:rPr kumimoji="1" lang="en-US" altLang="zh-CN" b="0" dirty="0"/>
              <a:t>ONNX</a:t>
            </a:r>
            <a:r>
              <a:rPr kumimoji="1" lang="zh-CN" altLang="en-US" b="0" dirty="0"/>
              <a:t> </a:t>
            </a:r>
            <a:r>
              <a:rPr lang="en-US" altLang="zh-CN" b="0" dirty="0"/>
              <a:t>Usage</a:t>
            </a:r>
            <a:endParaRPr kumimoji="1" lang="zh-CN" altLang="en-US" b="0" dirty="0"/>
          </a:p>
        </p:txBody>
      </p:sp>
      <p:sp>
        <p:nvSpPr>
          <p:cNvPr id="5" name="内容占位符 4">
            <a:extLst>
              <a:ext uri="{FF2B5EF4-FFF2-40B4-BE49-F238E27FC236}">
                <a16:creationId xmlns:a16="http://schemas.microsoft.com/office/drawing/2014/main" id="{8FDE7FC6-ED57-B843-9E84-83836678C700}"/>
              </a:ext>
            </a:extLst>
          </p:cNvPr>
          <p:cNvSpPr>
            <a:spLocks noGrp="1"/>
          </p:cNvSpPr>
          <p:nvPr>
            <p:ph sz="half" idx="1"/>
          </p:nvPr>
        </p:nvSpPr>
        <p:spPr>
          <a:xfrm>
            <a:off x="623635" y="1412776"/>
            <a:ext cx="10963473" cy="1512168"/>
          </a:xfrm>
        </p:spPr>
        <p:txBody>
          <a:bodyPr/>
          <a:lstStyle/>
          <a:p>
            <a:pPr eaLnBrk="1" latinLnBrk="1" hangingPunct="1"/>
            <a:r>
              <a:rPr lang="en-US" altLang="zh-CN" dirty="0">
                <a:latin typeface="Gill Sans MT" panose="020B0502020104020203" pitchFamily="34" charset="0"/>
              </a:rPr>
              <a:t>ONNX Runtime defines the GraphOptimizationLevel enum to determine which of the aforementioned optimization levels will be enabled. Choosing a level enables the optimizations of that level, as well as the optimizations of all preceding levels. For example, enabling Extended optimizations, also enables Basic optimizations. The mapping of these levels to the enum is as follows:</a:t>
            </a:r>
            <a:endParaRPr lang="en-US" altLang="zh-CN" dirty="0"/>
          </a:p>
        </p:txBody>
      </p:sp>
      <p:pic>
        <p:nvPicPr>
          <p:cNvPr id="7" name="图片 6">
            <a:extLst>
              <a:ext uri="{FF2B5EF4-FFF2-40B4-BE49-F238E27FC236}">
                <a16:creationId xmlns:a16="http://schemas.microsoft.com/office/drawing/2014/main" id="{3BB9AD76-3C9E-2C49-BA62-6AFEC28A2D66}"/>
              </a:ext>
            </a:extLst>
          </p:cNvPr>
          <p:cNvPicPr>
            <a:picLocks noChangeAspect="1"/>
          </p:cNvPicPr>
          <p:nvPr/>
        </p:nvPicPr>
        <p:blipFill>
          <a:blip r:embed="rId2"/>
          <a:stretch>
            <a:fillRect/>
          </a:stretch>
        </p:blipFill>
        <p:spPr>
          <a:xfrm>
            <a:off x="463892" y="3429000"/>
            <a:ext cx="11282957" cy="1397474"/>
          </a:xfrm>
          <a:prstGeom prst="rect">
            <a:avLst/>
          </a:prstGeom>
        </p:spPr>
      </p:pic>
    </p:spTree>
    <p:extLst>
      <p:ext uri="{BB962C8B-B14F-4D97-AF65-F5344CB8AC3E}">
        <p14:creationId xmlns:p14="http://schemas.microsoft.com/office/powerpoint/2010/main" val="244624013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C5957-8604-4A49-AFB8-26BD0973C8B0}"/>
              </a:ext>
            </a:extLst>
          </p:cNvPr>
          <p:cNvSpPr>
            <a:spLocks noGrp="1"/>
          </p:cNvSpPr>
          <p:nvPr>
            <p:ph type="title"/>
          </p:nvPr>
        </p:nvSpPr>
        <p:spPr/>
        <p:txBody>
          <a:bodyPr/>
          <a:lstStyle/>
          <a:p>
            <a:r>
              <a:rPr kumimoji="1" lang="en-US" altLang="zh-CN" b="0" dirty="0"/>
              <a:t>ONNX</a:t>
            </a:r>
            <a:r>
              <a:rPr kumimoji="1" lang="zh-CN" altLang="en-US" b="0" dirty="0"/>
              <a:t> </a:t>
            </a:r>
            <a:r>
              <a:rPr lang="en-US" altLang="zh-CN" b="0" dirty="0"/>
              <a:t>Usage</a:t>
            </a:r>
            <a:endParaRPr kumimoji="1" lang="zh-CN" altLang="en-US" b="0" dirty="0"/>
          </a:p>
        </p:txBody>
      </p:sp>
      <p:sp>
        <p:nvSpPr>
          <p:cNvPr id="5" name="内容占位符 4">
            <a:extLst>
              <a:ext uri="{FF2B5EF4-FFF2-40B4-BE49-F238E27FC236}">
                <a16:creationId xmlns:a16="http://schemas.microsoft.com/office/drawing/2014/main" id="{8FDE7FC6-ED57-B843-9E84-83836678C700}"/>
              </a:ext>
            </a:extLst>
          </p:cNvPr>
          <p:cNvSpPr>
            <a:spLocks noGrp="1"/>
          </p:cNvSpPr>
          <p:nvPr>
            <p:ph sz="half" idx="1"/>
          </p:nvPr>
        </p:nvSpPr>
        <p:spPr>
          <a:xfrm>
            <a:off x="623635" y="1412776"/>
            <a:ext cx="10963473" cy="1512168"/>
          </a:xfrm>
        </p:spPr>
        <p:txBody>
          <a:bodyPr/>
          <a:lstStyle/>
          <a:p>
            <a:pPr eaLnBrk="1" latinLnBrk="1" hangingPunct="1"/>
            <a:r>
              <a:rPr lang="en-US" altLang="zh-CN" dirty="0">
                <a:latin typeface="Gill Sans MT" panose="020B0502020104020203" pitchFamily="34" charset="0"/>
              </a:rPr>
              <a:t>ONNX Runtime defines the GraphOptimizationLevel enum to determine which of the aforementioned optimization levels will be enabled. Choosing a level enables the optimizations of that level, as well as the optimizations of all preceding levels. For example, enabling Extended optimizations, also enables Basic optimizations. The mapping of these levels to the enum is as follows:</a:t>
            </a:r>
            <a:endParaRPr lang="en-US" altLang="zh-CN" dirty="0"/>
          </a:p>
        </p:txBody>
      </p:sp>
      <p:pic>
        <p:nvPicPr>
          <p:cNvPr id="6" name="图片 5">
            <a:extLst>
              <a:ext uri="{FF2B5EF4-FFF2-40B4-BE49-F238E27FC236}">
                <a16:creationId xmlns:a16="http://schemas.microsoft.com/office/drawing/2014/main" id="{1BA050FF-7CD9-3043-9C57-D9A0B236D3B3}"/>
              </a:ext>
            </a:extLst>
          </p:cNvPr>
          <p:cNvPicPr>
            <a:picLocks noChangeAspect="1"/>
          </p:cNvPicPr>
          <p:nvPr/>
        </p:nvPicPr>
        <p:blipFill>
          <a:blip r:embed="rId2"/>
          <a:stretch>
            <a:fillRect/>
          </a:stretch>
        </p:blipFill>
        <p:spPr>
          <a:xfrm>
            <a:off x="754276" y="3226102"/>
            <a:ext cx="10702189" cy="2952328"/>
          </a:xfrm>
          <a:prstGeom prst="rect">
            <a:avLst/>
          </a:prstGeom>
        </p:spPr>
      </p:pic>
    </p:spTree>
    <p:extLst>
      <p:ext uri="{BB962C8B-B14F-4D97-AF65-F5344CB8AC3E}">
        <p14:creationId xmlns:p14="http://schemas.microsoft.com/office/powerpoint/2010/main" val="194389342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10594304" cy="4739402"/>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lvl="1" indent="-457200">
              <a:buFont typeface="+mj-lt"/>
              <a:buAutoNum type="arabicPeriod"/>
            </a:pPr>
            <a:r>
              <a:rPr lang="zh-CN" altLang="en-US" sz="2400" b="1" dirty="0">
                <a:solidFill>
                  <a:srgbClr val="374154"/>
                </a:solidFill>
                <a:latin typeface="Gill Sans MT" panose="020B0502020104020203" pitchFamily="34" charset="0"/>
              </a:rPr>
              <a:t>模型格式转换</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Challenges and objectives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挑战与目标</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protobuffer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flatbuffer</a:t>
            </a:r>
            <a:r>
              <a:rPr lang="zh-CN" altLang="en-US" sz="2000" dirty="0">
                <a:solidFill>
                  <a:srgbClr val="374154"/>
                </a:solidFill>
                <a:latin typeface="Gill Sans MT" panose="020B0502020104020203" pitchFamily="34" charset="0"/>
              </a:rPr>
              <a:t> 文件格式</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Principle and architecture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转换模块原理与架构 </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ONNX Introduction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ONNX</a:t>
            </a:r>
            <a:r>
              <a:rPr lang="zh-CN" altLang="en-US" sz="2000" dirty="0">
                <a:solidFill>
                  <a:srgbClr val="374154"/>
                </a:solidFill>
                <a:latin typeface="Gill Sans MT" panose="020B0502020104020203" pitchFamily="34" charset="0"/>
              </a:rPr>
              <a:t> 转换介绍</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12635178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0C7523B-709E-5F45-AD32-28D74F8A6B31}"/>
              </a:ext>
            </a:extLst>
          </p:cNvPr>
          <p:cNvSpPr>
            <a:spLocks noGrp="1"/>
          </p:cNvSpPr>
          <p:nvPr>
            <p:ph type="title"/>
          </p:nvPr>
        </p:nvSpPr>
        <p:spPr/>
        <p:txBody>
          <a:bodyPr/>
          <a:lstStyle/>
          <a:p>
            <a:r>
              <a:rPr lang="zh-CN" altLang="en-US" dirty="0"/>
              <a:t>推理引擎架构</a:t>
            </a:r>
          </a:p>
        </p:txBody>
      </p:sp>
      <p:pic>
        <p:nvPicPr>
          <p:cNvPr id="3" name="图片 2">
            <a:extLst>
              <a:ext uri="{FF2B5EF4-FFF2-40B4-BE49-F238E27FC236}">
                <a16:creationId xmlns:a16="http://schemas.microsoft.com/office/drawing/2014/main" id="{2469B020-84D1-6043-B0F6-B28693D545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16499" y="1124744"/>
            <a:ext cx="5961801" cy="5053686"/>
          </a:xfrm>
          <a:prstGeom prst="rect">
            <a:avLst/>
          </a:prstGeom>
        </p:spPr>
      </p:pic>
      <p:sp>
        <p:nvSpPr>
          <p:cNvPr id="7" name="矩形 6">
            <a:extLst>
              <a:ext uri="{FF2B5EF4-FFF2-40B4-BE49-F238E27FC236}">
                <a16:creationId xmlns:a16="http://schemas.microsoft.com/office/drawing/2014/main" id="{9702D777-5A22-9943-8A81-CFC7D920B5C0}"/>
              </a:ext>
            </a:extLst>
          </p:cNvPr>
          <p:cNvSpPr/>
          <p:nvPr/>
        </p:nvSpPr>
        <p:spPr bwMode="auto">
          <a:xfrm>
            <a:off x="3434085" y="2132856"/>
            <a:ext cx="2808312" cy="1080120"/>
          </a:xfrm>
          <a:prstGeom prst="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18016661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r>
              <a:rPr lang="zh-CN" altLang="en-US" sz="9600" b="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挑战与目标</a:t>
            </a:r>
            <a:endParaRPr kumimoji="1" lang="zh-CN" altLang="en-US" sz="9600" b="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096104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EE43E42-0F5F-8144-A3DF-E8EDD0648BA6}"/>
              </a:ext>
            </a:extLst>
          </p:cNvPr>
          <p:cNvSpPr>
            <a:spLocks noGrp="1"/>
          </p:cNvSpPr>
          <p:nvPr>
            <p:ph type="title"/>
          </p:nvPr>
        </p:nvSpPr>
        <p:spPr/>
        <p:txBody>
          <a:bodyPr/>
          <a:lstStyle/>
          <a:p>
            <a:r>
              <a:rPr lang="zh-CN" altLang="en-US" dirty="0"/>
              <a:t>冗余分析</a:t>
            </a:r>
          </a:p>
        </p:txBody>
      </p:sp>
      <p:sp>
        <p:nvSpPr>
          <p:cNvPr id="6" name="内容占位符 5">
            <a:extLst>
              <a:ext uri="{FF2B5EF4-FFF2-40B4-BE49-F238E27FC236}">
                <a16:creationId xmlns:a16="http://schemas.microsoft.com/office/drawing/2014/main" id="{B9AA1024-FF61-AD4A-87F4-5C067193FEE8}"/>
              </a:ext>
            </a:extLst>
          </p:cNvPr>
          <p:cNvSpPr>
            <a:spLocks noGrp="1"/>
          </p:cNvSpPr>
          <p:nvPr>
            <p:ph sz="half" idx="1"/>
          </p:nvPr>
        </p:nvSpPr>
        <p:spPr/>
        <p:txBody>
          <a:bodyPr/>
          <a:lstStyle/>
          <a:p>
            <a:pPr marL="457200" indent="-457200">
              <a:buFont typeface="+mj-lt"/>
              <a:buAutoNum type="arabicPeriod"/>
            </a:pPr>
            <a:endParaRPr lang="zh-CN" altLang="en-US" dirty="0"/>
          </a:p>
        </p:txBody>
      </p:sp>
      <p:pic>
        <p:nvPicPr>
          <p:cNvPr id="2" name="图片 1">
            <a:extLst>
              <a:ext uri="{FF2B5EF4-FFF2-40B4-BE49-F238E27FC236}">
                <a16:creationId xmlns:a16="http://schemas.microsoft.com/office/drawing/2014/main" id="{2B7F5B19-519B-814D-B2BA-B0E53A19546F}"/>
              </a:ext>
            </a:extLst>
          </p:cNvPr>
          <p:cNvPicPr>
            <a:picLocks noChangeAspect="1"/>
          </p:cNvPicPr>
          <p:nvPr/>
        </p:nvPicPr>
        <p:blipFill>
          <a:blip r:embed="rId2"/>
          <a:stretch>
            <a:fillRect/>
          </a:stretch>
        </p:blipFill>
        <p:spPr>
          <a:xfrm>
            <a:off x="2676371" y="2132856"/>
            <a:ext cx="6858000" cy="3670300"/>
          </a:xfrm>
          <a:prstGeom prst="rect">
            <a:avLst/>
          </a:prstGeom>
        </p:spPr>
      </p:pic>
    </p:spTree>
    <p:extLst>
      <p:ext uri="{BB962C8B-B14F-4D97-AF65-F5344CB8AC3E}">
        <p14:creationId xmlns:p14="http://schemas.microsoft.com/office/powerpoint/2010/main" val="208123890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9702073-7081-F241-B011-FE2CDD09310E}"/>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D6E33219-0D41-2B42-9187-0FD10E15F22B}"/>
              </a:ext>
            </a:extLst>
          </p:cNvPr>
          <p:cNvSpPr>
            <a:spLocks noGrp="1"/>
          </p:cNvSpPr>
          <p:nvPr>
            <p:ph sz="half" idx="1"/>
          </p:nvPr>
        </p:nvSpPr>
        <p:spPr/>
        <p:txBody>
          <a:bodyPr/>
          <a:lstStyle/>
          <a:p>
            <a:r>
              <a:rPr lang="zh-CN" altLang="en-US" dirty="0"/>
              <a:t>结构冗余：模型结构中的无效计算节点，也是惟一可以无损去除的冗余类型</a:t>
            </a:r>
          </a:p>
          <a:p>
            <a:r>
              <a:rPr lang="zh-CN" altLang="en-US" dirty="0"/>
              <a:t>精度冗余：深度学习推理引擎的数据单元是张量，一般是</a:t>
            </a:r>
            <a:r>
              <a:rPr lang="en-US" altLang="zh-CN" dirty="0"/>
              <a:t>32</a:t>
            </a:r>
            <a:r>
              <a:rPr lang="zh-CN" altLang="en-US" dirty="0"/>
              <a:t>位浮点数组，</a:t>
            </a:r>
            <a:r>
              <a:rPr lang="en-US" altLang="zh-CN" dirty="0"/>
              <a:t>32</a:t>
            </a:r>
            <a:r>
              <a:rPr lang="zh-CN" altLang="en-US" dirty="0"/>
              <a:t>位浮点的范围在很多场景是存在冗余的，往往可以压缩到</a:t>
            </a:r>
            <a:r>
              <a:rPr lang="en-US" altLang="zh-CN" dirty="0"/>
              <a:t>16</a:t>
            </a:r>
            <a:r>
              <a:rPr lang="zh-CN" altLang="en-US" dirty="0"/>
              <a:t>位或者</a:t>
            </a:r>
            <a:r>
              <a:rPr lang="en-US" altLang="zh-CN" dirty="0"/>
              <a:t>8</a:t>
            </a:r>
            <a:r>
              <a:rPr lang="zh-CN" altLang="en-US" dirty="0"/>
              <a:t>位甚至更低；另一方面，浮点数组中也可能存大量的</a:t>
            </a:r>
            <a:r>
              <a:rPr lang="en-US" altLang="zh-CN" dirty="0"/>
              <a:t>0</a:t>
            </a:r>
            <a:r>
              <a:rPr lang="zh-CN" altLang="en-US" dirty="0"/>
              <a:t>或者其他重复数据，也有优化空间。</a:t>
            </a:r>
          </a:p>
          <a:p>
            <a:r>
              <a:rPr lang="zh-CN" altLang="en-US" dirty="0"/>
              <a:t>算法冗余：算子的实现算法本身存在计算冗余，比如均值模糊的滑窗实现</a:t>
            </a:r>
          </a:p>
          <a:p>
            <a:r>
              <a:rPr lang="zh-CN" altLang="en-US" dirty="0"/>
              <a:t>并发冗余：未充分使用计算资源的并发能力（</a:t>
            </a:r>
            <a:r>
              <a:rPr lang="en-US" altLang="zh-CN" dirty="0"/>
              <a:t>SIMD / </a:t>
            </a:r>
            <a:r>
              <a:rPr lang="zh-CN" altLang="en-US" dirty="0"/>
              <a:t>多线程 </a:t>
            </a:r>
            <a:r>
              <a:rPr lang="en-US" altLang="zh-CN" dirty="0"/>
              <a:t>/ GPU </a:t>
            </a:r>
            <a:r>
              <a:rPr lang="zh-CN" altLang="en-US" dirty="0"/>
              <a:t>等等），导致计算资源闲置，亦或受并发能力本身的限制，需要计算多余的数据（比如计算长度为</a:t>
            </a:r>
            <a:r>
              <a:rPr lang="en-US" altLang="zh-CN" dirty="0"/>
              <a:t>3 </a:t>
            </a:r>
            <a:r>
              <a:rPr lang="zh-CN" altLang="en-US" dirty="0"/>
              <a:t>，但</a:t>
            </a:r>
            <a:r>
              <a:rPr lang="en-US" altLang="zh-CN" dirty="0"/>
              <a:t>SIMD</a:t>
            </a:r>
            <a:r>
              <a:rPr lang="zh-CN" altLang="en-US" dirty="0"/>
              <a:t>单元为</a:t>
            </a:r>
            <a:r>
              <a:rPr lang="en-US" altLang="zh-CN" dirty="0"/>
              <a:t>4</a:t>
            </a:r>
            <a:r>
              <a:rPr lang="zh-CN" altLang="en-US" dirty="0"/>
              <a:t>的向量加法）</a:t>
            </a:r>
          </a:p>
          <a:p>
            <a:r>
              <a:rPr lang="zh-CN" altLang="en-US" dirty="0"/>
              <a:t>调度冗余：使用多线程、</a:t>
            </a:r>
            <a:r>
              <a:rPr lang="en-US" altLang="zh-CN" dirty="0"/>
              <a:t>GPU </a:t>
            </a:r>
            <a:r>
              <a:rPr lang="zh-CN" altLang="en-US" dirty="0"/>
              <a:t>或者其他异构计算资源时，在 </a:t>
            </a:r>
            <a:r>
              <a:rPr lang="en-US" altLang="zh-CN" dirty="0"/>
              <a:t>CPU </a:t>
            </a:r>
            <a:r>
              <a:rPr lang="zh-CN" altLang="en-US" dirty="0"/>
              <a:t>端需要组织计算，分拆任务，传输计算信息，该行为产生额外的计算冗余</a:t>
            </a:r>
          </a:p>
          <a:p>
            <a:r>
              <a:rPr lang="zh-CN" altLang="en-US" dirty="0"/>
              <a:t>读写冗余：在一些计算场景重复读写内存，或者内存访问不连续导致不能充分利用硬件缓存，产生多余的内存传输</a:t>
            </a:r>
          </a:p>
        </p:txBody>
      </p:sp>
    </p:spTree>
    <p:extLst>
      <p:ext uri="{BB962C8B-B14F-4D97-AF65-F5344CB8AC3E}">
        <p14:creationId xmlns:p14="http://schemas.microsoft.com/office/powerpoint/2010/main" val="56613222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3BBFFBC-EADC-8443-8046-5A23FE256BB8}"/>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6557F3F7-836C-614A-A3AC-4B0206DD4192}"/>
              </a:ext>
            </a:extLst>
          </p:cNvPr>
          <p:cNvSpPr>
            <a:spLocks noGrp="1"/>
          </p:cNvSpPr>
          <p:nvPr>
            <p:ph sz="half" idx="1"/>
          </p:nvPr>
        </p:nvSpPr>
        <p:spPr/>
        <p:txBody>
          <a:bodyPr/>
          <a:lstStyle/>
          <a:p>
            <a:r>
              <a:rPr lang="zh-CN" altLang="en-US" dirty="0"/>
              <a:t>结构冗余与精度冗余的压制一般需要离线工具辅助，</a:t>
            </a:r>
            <a:r>
              <a:rPr lang="en-US" altLang="zh-CN" dirty="0"/>
              <a:t>MNN </a:t>
            </a:r>
            <a:r>
              <a:rPr lang="zh-CN" altLang="en-US" dirty="0"/>
              <a:t>对应提供了图优化、模型压缩工具，在端上则提供了部分架构的低精度的计算支持。</a:t>
            </a:r>
          </a:p>
          <a:p>
            <a:br>
              <a:rPr lang="zh-CN" altLang="en-US" dirty="0"/>
            </a:br>
            <a:endParaRPr lang="zh-CN" altLang="en-US" dirty="0"/>
          </a:p>
          <a:p>
            <a:endParaRPr lang="zh-CN" altLang="en-US" dirty="0"/>
          </a:p>
        </p:txBody>
      </p:sp>
    </p:spTree>
    <p:extLst>
      <p:ext uri="{BB962C8B-B14F-4D97-AF65-F5344CB8AC3E}">
        <p14:creationId xmlns:p14="http://schemas.microsoft.com/office/powerpoint/2010/main" val="102633691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1BB9CD0-9B7E-D04B-AE7B-496B6C001FF1}"/>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2A0FD957-7D92-3443-9163-F40F0171F8A6}"/>
              </a:ext>
            </a:extLst>
          </p:cNvPr>
          <p:cNvSpPr>
            <a:spLocks noGrp="1"/>
          </p:cNvSpPr>
          <p:nvPr>
            <p:ph sz="half" idx="1"/>
          </p:nvPr>
        </p:nvSpPr>
        <p:spPr/>
        <p:txBody>
          <a:bodyPr/>
          <a:lstStyle/>
          <a:p>
            <a:r>
              <a:rPr lang="zh-CN" altLang="en-US" dirty="0"/>
              <a:t>图优化：基于一系列预先写好的模板，去除模型中的冗余计算，比如 </a:t>
            </a:r>
            <a:r>
              <a:rPr lang="en-US" altLang="zh-CN" dirty="0"/>
              <a:t>Convolution </a:t>
            </a:r>
            <a:r>
              <a:rPr lang="zh-CN" altLang="en-US" dirty="0"/>
              <a:t>与 </a:t>
            </a:r>
            <a:r>
              <a:rPr lang="en-US" altLang="zh-CN" dirty="0" err="1"/>
              <a:t>BatchNormal</a:t>
            </a:r>
            <a:r>
              <a:rPr lang="en-US" altLang="zh-CN" dirty="0"/>
              <a:t> / Scale </a:t>
            </a:r>
            <a:r>
              <a:rPr lang="zh-CN" altLang="en-US" dirty="0"/>
              <a:t>的合并，</a:t>
            </a:r>
            <a:r>
              <a:rPr lang="en-US" altLang="zh-CN" dirty="0"/>
              <a:t>Dropout </a:t>
            </a:r>
            <a:r>
              <a:rPr lang="zh-CN" altLang="en-US" dirty="0"/>
              <a:t>去除等。图优化能在特定场景下带来相当大的计算收益，但相当依赖根据先验知识编写的模板，相比于模型本身的复杂度而言注定是稀疏的，无法完全去除结构冗余</a:t>
            </a:r>
          </a:p>
        </p:txBody>
      </p:sp>
    </p:spTree>
    <p:extLst>
      <p:ext uri="{BB962C8B-B14F-4D97-AF65-F5344CB8AC3E}">
        <p14:creationId xmlns:p14="http://schemas.microsoft.com/office/powerpoint/2010/main" val="86771345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30642</TotalTime>
  <Words>1432</Words>
  <Application>Microsoft Macintosh PowerPoint</Application>
  <PresentationFormat>自定义</PresentationFormat>
  <Paragraphs>167</Paragraphs>
  <Slides>23</Slides>
  <Notes>4</Notes>
  <HiddenSlides>0</HiddenSlides>
  <MMClips>0</MMClips>
  <ScaleCrop>false</ScaleCrop>
  <HeadingPairs>
    <vt:vector size="6" baseType="variant">
      <vt:variant>
        <vt:lpstr>已用的字体</vt:lpstr>
      </vt:variant>
      <vt:variant>
        <vt:i4>17</vt:i4>
      </vt:variant>
      <vt:variant>
        <vt:lpstr>主题</vt:lpstr>
      </vt:variant>
      <vt:variant>
        <vt:i4>6</vt:i4>
      </vt:variant>
      <vt:variant>
        <vt:lpstr>幻灯片标题</vt:lpstr>
      </vt:variant>
      <vt:variant>
        <vt:i4>23</vt:i4>
      </vt:variant>
    </vt:vector>
  </HeadingPairs>
  <TitlesOfParts>
    <vt:vector size="46"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Cambria Math</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推理系统系列模型转换与优化</vt:lpstr>
      <vt:lpstr>PowerPoint 演示文稿</vt:lpstr>
      <vt:lpstr>PowerPoint 演示文稿</vt:lpstr>
      <vt:lpstr>推理引擎架构</vt:lpstr>
      <vt:lpstr>PowerPoint 演示文稿</vt:lpstr>
      <vt:lpstr>冗余分析</vt:lpstr>
      <vt:lpstr>PowerPoint 演示文稿</vt:lpstr>
      <vt:lpstr>PowerPoint 演示文稿</vt:lpstr>
      <vt:lpstr>PowerPoint 演示文稿</vt:lpstr>
      <vt:lpstr>PowerPoint 演示文稿</vt:lpstr>
      <vt:lpstr>PowerPoint 演示文稿</vt:lpstr>
      <vt:lpstr>图优化方式</vt:lpstr>
      <vt:lpstr>图优化方式</vt:lpstr>
      <vt:lpstr>Basic Graph Optimizations 基础图优化</vt:lpstr>
      <vt:lpstr>O1: Constant Folding 常量折叠</vt:lpstr>
      <vt:lpstr>O2: Redundant node eliminations 冗余节点消除</vt:lpstr>
      <vt:lpstr>O3: Operation fusions 算子融合</vt:lpstr>
      <vt:lpstr>Extended Graph Optimizations 其他图优化</vt:lpstr>
      <vt:lpstr>O4: Extended Graph Optimizations 其他图优化</vt:lpstr>
      <vt:lpstr>Layout Optimizations 数据布局优化</vt:lpstr>
      <vt:lpstr>ONNX Usage</vt:lpstr>
      <vt:lpstr>ONNX Usage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4970</cp:revision>
  <dcterms:created xsi:type="dcterms:W3CDTF">2015-01-14T10:38:57Z</dcterms:created>
  <dcterms:modified xsi:type="dcterms:W3CDTF">2023-01-24T15:09:26Z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